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  <p:sldId id="272" r:id="rId16"/>
    <p:sldId id="275" r:id="rId17"/>
    <p:sldId id="273" r:id="rId18"/>
    <p:sldId id="274" r:id="rId19"/>
    <p:sldId id="276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589E-5688-43C1-99EA-350FB302747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0F23-1F11-4878-A5FA-61DAA5D87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98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589E-5688-43C1-99EA-350FB302747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0F23-1F11-4878-A5FA-61DAA5D87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05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589E-5688-43C1-99EA-350FB302747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0F23-1F11-4878-A5FA-61DAA5D87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3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589E-5688-43C1-99EA-350FB302747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0F23-1F11-4878-A5FA-61DAA5D87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2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589E-5688-43C1-99EA-350FB302747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0F23-1F11-4878-A5FA-61DAA5D87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93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589E-5688-43C1-99EA-350FB302747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0F23-1F11-4878-A5FA-61DAA5D87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25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589E-5688-43C1-99EA-350FB302747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0F23-1F11-4878-A5FA-61DAA5D87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2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589E-5688-43C1-99EA-350FB302747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0F23-1F11-4878-A5FA-61DAA5D87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32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589E-5688-43C1-99EA-350FB302747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0F23-1F11-4878-A5FA-61DAA5D87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05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589E-5688-43C1-99EA-350FB302747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0F23-1F11-4878-A5FA-61DAA5D87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2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589E-5688-43C1-99EA-350FB302747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80F23-1F11-4878-A5FA-61DAA5D87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78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F589E-5688-43C1-99EA-350FB3027473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80F23-1F11-4878-A5FA-61DAA5D87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76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205947"/>
            <a:ext cx="10515600" cy="4479235"/>
          </a:xfrm>
        </p:spPr>
        <p:txBody>
          <a:bodyPr>
            <a:normAutofit/>
          </a:bodyPr>
          <a:lstStyle/>
          <a:p>
            <a:pPr algn="ctr"/>
            <a:r>
              <a:rPr lang="ru-RU" sz="8000" dirty="0">
                <a:solidFill>
                  <a:srgbClr val="002060"/>
                </a:solidFill>
                <a:latin typeface="+mn-lt"/>
              </a:rPr>
              <a:t>Дети с РАС в условиях </a:t>
            </a:r>
            <a:r>
              <a:rPr lang="ru-RU" sz="8000" dirty="0" smtClean="0">
                <a:solidFill>
                  <a:srgbClr val="002060"/>
                </a:solidFill>
                <a:latin typeface="+mn-lt"/>
              </a:rPr>
              <a:t>ДОУ</a:t>
            </a:r>
            <a:br>
              <a:rPr lang="ru-RU" sz="80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педагог-психолог: Полухина Елена Николаевна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2639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98286"/>
            <a:ext cx="10515600" cy="6059714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002060"/>
                </a:solidFill>
                <a:latin typeface="+mn-lt"/>
              </a:rPr>
              <a:t>Речевые нарушения:</a:t>
            </a:r>
            <a:br>
              <a:rPr lang="ru-RU" sz="3100" dirty="0">
                <a:solidFill>
                  <a:srgbClr val="002060"/>
                </a:solidFill>
                <a:latin typeface="+mn-lt"/>
              </a:rPr>
            </a:br>
            <a:r>
              <a:rPr lang="ru-RU" sz="3100" dirty="0">
                <a:solidFill>
                  <a:srgbClr val="002060"/>
                </a:solidFill>
                <a:latin typeface="+mn-lt"/>
              </a:rPr>
              <a:t>- </a:t>
            </a:r>
            <a:r>
              <a:rPr lang="ru-RU" sz="3100" b="1" dirty="0" err="1">
                <a:solidFill>
                  <a:srgbClr val="002060"/>
                </a:solidFill>
                <a:latin typeface="+mn-lt"/>
              </a:rPr>
              <a:t>Мутизм</a:t>
            </a:r>
            <a:r>
              <a:rPr lang="ru-RU" sz="31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100" dirty="0">
                <a:solidFill>
                  <a:srgbClr val="002060"/>
                </a:solidFill>
                <a:latin typeface="+mn-lt"/>
              </a:rPr>
              <a:t>- состояние, когда больной не отвечает на вопросы и даже знаками не даёт понять, что он согласен вступить в контакт с окружающими.</a:t>
            </a:r>
            <a:br>
              <a:rPr lang="ru-RU" sz="3100" dirty="0">
                <a:solidFill>
                  <a:srgbClr val="002060"/>
                </a:solidFill>
                <a:latin typeface="+mn-lt"/>
              </a:rPr>
            </a:br>
            <a:r>
              <a:rPr lang="ru-RU" sz="3100" dirty="0">
                <a:solidFill>
                  <a:srgbClr val="002060"/>
                </a:solidFill>
                <a:latin typeface="+mn-lt"/>
              </a:rPr>
              <a:t>-У </a:t>
            </a:r>
            <a:r>
              <a:rPr lang="ru-RU" sz="3100" dirty="0" err="1">
                <a:solidFill>
                  <a:srgbClr val="002060"/>
                </a:solidFill>
                <a:latin typeface="+mn-lt"/>
              </a:rPr>
              <a:t>аутиста</a:t>
            </a:r>
            <a:r>
              <a:rPr lang="ru-RU" sz="3100" dirty="0">
                <a:solidFill>
                  <a:srgbClr val="002060"/>
                </a:solidFill>
                <a:latin typeface="+mn-lt"/>
              </a:rPr>
              <a:t> может быть хорошо развитый словарный запас и способность формулировать собственные мысли, но при этом его речь носит характер </a:t>
            </a:r>
            <a:r>
              <a:rPr lang="ru-RU" sz="3100" b="1" dirty="0">
                <a:solidFill>
                  <a:srgbClr val="002060"/>
                </a:solidFill>
                <a:latin typeface="+mn-lt"/>
              </a:rPr>
              <a:t>«</a:t>
            </a:r>
            <a:r>
              <a:rPr lang="ru-RU" sz="3100" b="1" dirty="0" err="1">
                <a:solidFill>
                  <a:srgbClr val="002060"/>
                </a:solidFill>
                <a:latin typeface="+mn-lt"/>
              </a:rPr>
              <a:t>штампованности</a:t>
            </a:r>
            <a:r>
              <a:rPr lang="ru-RU" sz="3100" b="1" dirty="0">
                <a:solidFill>
                  <a:srgbClr val="002060"/>
                </a:solidFill>
                <a:latin typeface="+mn-lt"/>
              </a:rPr>
              <a:t>». </a:t>
            </a:r>
            <a:r>
              <a:rPr lang="ru-RU" sz="3100" dirty="0">
                <a:solidFill>
                  <a:srgbClr val="002060"/>
                </a:solidFill>
                <a:latin typeface="+mn-lt"/>
              </a:rPr>
              <a:t>При этом наедине с собой он может комментировать свои действия и увлечённо декламировать стихи. </a:t>
            </a:r>
            <a:br>
              <a:rPr lang="ru-RU" sz="3100" dirty="0">
                <a:solidFill>
                  <a:srgbClr val="002060"/>
                </a:solidFill>
                <a:latin typeface="+mn-lt"/>
              </a:rPr>
            </a:br>
            <a:r>
              <a:rPr lang="ru-RU" sz="3100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100" dirty="0">
                <a:solidFill>
                  <a:srgbClr val="002060"/>
                </a:solidFill>
                <a:latin typeface="+mn-lt"/>
              </a:rPr>
            </a:br>
            <a:r>
              <a:rPr lang="ru-RU" sz="3100" dirty="0">
                <a:solidFill>
                  <a:srgbClr val="002060"/>
                </a:solidFill>
                <a:latin typeface="+mn-lt"/>
              </a:rPr>
              <a:t>-Избегает разговоров, не задаёт вопросов и может не реагировать на вопросы, обращённые к нему. Детям с РДА свойственны </a:t>
            </a:r>
            <a:r>
              <a:rPr lang="ru-RU" sz="3100" b="1" dirty="0" err="1">
                <a:solidFill>
                  <a:srgbClr val="002060"/>
                </a:solidFill>
                <a:latin typeface="+mn-lt"/>
              </a:rPr>
              <a:t>эхолалии</a:t>
            </a:r>
            <a:r>
              <a:rPr lang="ru-RU" sz="3100" dirty="0">
                <a:solidFill>
                  <a:srgbClr val="002060"/>
                </a:solidFill>
                <a:latin typeface="+mn-lt"/>
              </a:rPr>
              <a:t> (неконтролируемое автоматическое повторение слов, услышанных в чужой речи), а также неправильное использование личных местоимений: ребёнок называет себя на «</a:t>
            </a:r>
            <a:r>
              <a:rPr lang="ru-RU" sz="3100" b="1" dirty="0">
                <a:solidFill>
                  <a:srgbClr val="002060"/>
                </a:solidFill>
                <a:latin typeface="+mn-lt"/>
              </a:rPr>
              <a:t>ты», «она», «он».</a:t>
            </a:r>
            <a:r>
              <a:rPr lang="ru-RU" sz="3100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100" dirty="0">
                <a:solidFill>
                  <a:srgbClr val="002060"/>
                </a:solidFill>
                <a:latin typeface="+mn-lt"/>
              </a:rPr>
            </a:br>
            <a:r>
              <a:rPr lang="ru-RU" sz="3100" dirty="0">
                <a:solidFill>
                  <a:srgbClr val="002060"/>
                </a:solidFill>
              </a:rPr>
              <a:t/>
            </a:r>
            <a:br>
              <a:rPr lang="ru-RU" sz="3100" dirty="0">
                <a:solidFill>
                  <a:srgbClr val="002060"/>
                </a:solidFill>
              </a:rPr>
            </a:b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2489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664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+mn-lt"/>
              </a:rPr>
              <a:t>Классификация РДА по степени тяжести:</a:t>
            </a:r>
            <a:br>
              <a:rPr lang="ru-RU" b="1" dirty="0">
                <a:solidFill>
                  <a:srgbClr val="002060"/>
                </a:solidFill>
                <a:latin typeface="+mn-lt"/>
              </a:rPr>
            </a:br>
            <a:r>
              <a:rPr lang="ru-RU" b="1" dirty="0">
                <a:solidFill>
                  <a:srgbClr val="002060"/>
                </a:solidFill>
                <a:latin typeface="+mn-lt"/>
              </a:rPr>
              <a:t>1)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полная отрешенность от происходящего вокруг 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b="1" dirty="0">
                <a:solidFill>
                  <a:srgbClr val="002060"/>
                </a:solidFill>
                <a:latin typeface="+mn-lt"/>
              </a:rPr>
              <a:t>2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 активное отвержение окружающей среды 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b="1" dirty="0">
                <a:solidFill>
                  <a:srgbClr val="002060"/>
                </a:solidFill>
                <a:latin typeface="+mn-lt"/>
              </a:rPr>
              <a:t>3)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захваченность аутистическими интересами 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 4) чрезвычайная трудность во взаимодействии с окружающей средой </a:t>
            </a:r>
          </a:p>
        </p:txBody>
      </p:sp>
    </p:spTree>
    <p:extLst>
      <p:ext uri="{BB962C8B-B14F-4D97-AF65-F5344CB8AC3E}">
        <p14:creationId xmlns:p14="http://schemas.microsoft.com/office/powerpoint/2010/main" val="1816925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2179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+mn-lt"/>
              </a:rPr>
              <a:t>Аутостимуляция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/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 err="1">
                <a:solidFill>
                  <a:srgbClr val="002060"/>
                </a:solidFill>
                <a:latin typeface="+mn-lt"/>
              </a:rPr>
              <a:t>Аутостимулирующее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 поведение может казаться странным, приводить в замешательство, а иногда и пугать людей, которые его не понимают, тем не менее, зачастую такое поведение позволяет аутичному ребенку испытать чувство комфорта</a:t>
            </a:r>
          </a:p>
        </p:txBody>
      </p:sp>
    </p:spTree>
    <p:extLst>
      <p:ext uri="{BB962C8B-B14F-4D97-AF65-F5344CB8AC3E}">
        <p14:creationId xmlns:p14="http://schemas.microsoft.com/office/powerpoint/2010/main" val="2600074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492875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+mn-lt"/>
              </a:rPr>
              <a:t>Помните!!!</a:t>
            </a:r>
            <a:r>
              <a:rPr lang="ru-RU" sz="4800" dirty="0">
                <a:latin typeface="+mn-lt"/>
              </a:rPr>
              <a:t/>
            </a:r>
            <a:br>
              <a:rPr lang="ru-RU" sz="4800" dirty="0">
                <a:latin typeface="+mn-lt"/>
              </a:rPr>
            </a:br>
            <a:r>
              <a:rPr lang="ru-RU" sz="4800" dirty="0">
                <a:solidFill>
                  <a:srgbClr val="002060"/>
                </a:solidFill>
                <a:latin typeface="+mn-lt"/>
              </a:rPr>
              <a:t>-Этот ребёнок Вас часто не слышит и не воспринимает.</a:t>
            </a:r>
            <a:br>
              <a:rPr lang="ru-RU" sz="4800" dirty="0">
                <a:solidFill>
                  <a:srgbClr val="002060"/>
                </a:solidFill>
                <a:latin typeface="+mn-lt"/>
              </a:rPr>
            </a:br>
            <a:r>
              <a:rPr lang="ru-RU" sz="4800" dirty="0">
                <a:solidFill>
                  <a:srgbClr val="002060"/>
                </a:solidFill>
                <a:latin typeface="+mn-lt"/>
              </a:rPr>
              <a:t>-Этот ребёнок мыслит образами.</a:t>
            </a:r>
            <a:br>
              <a:rPr lang="ru-RU" sz="4800" dirty="0">
                <a:solidFill>
                  <a:srgbClr val="002060"/>
                </a:solidFill>
                <a:latin typeface="+mn-lt"/>
              </a:rPr>
            </a:br>
            <a:r>
              <a:rPr lang="ru-RU" sz="4800" dirty="0">
                <a:solidFill>
                  <a:srgbClr val="002060"/>
                </a:solidFill>
                <a:latin typeface="+mn-lt"/>
              </a:rPr>
              <a:t>-Этот ребёнок может успокоиться только с помощью </a:t>
            </a:r>
            <a:r>
              <a:rPr lang="ru-RU" sz="4800" dirty="0" err="1">
                <a:solidFill>
                  <a:srgbClr val="002060"/>
                </a:solidFill>
                <a:latin typeface="+mn-lt"/>
              </a:rPr>
              <a:t>аутостимуляции</a:t>
            </a:r>
            <a:r>
              <a:rPr lang="ru-RU" sz="4800" dirty="0">
                <a:solidFill>
                  <a:srgbClr val="002060"/>
                </a:solidFill>
                <a:latin typeface="+mn-lt"/>
              </a:rPr>
              <a:t>.</a:t>
            </a:r>
            <a:br>
              <a:rPr lang="ru-RU" sz="4800" dirty="0">
                <a:solidFill>
                  <a:srgbClr val="002060"/>
                </a:solidFill>
                <a:latin typeface="+mn-lt"/>
              </a:rPr>
            </a:br>
            <a:r>
              <a:rPr lang="ru-RU" sz="4800" dirty="0">
                <a:solidFill>
                  <a:srgbClr val="002060"/>
                </a:solidFill>
                <a:latin typeface="+mn-lt"/>
              </a:rPr>
              <a:t>-Этот ребёнок физически не может подчинятся общим правилам.</a:t>
            </a:r>
            <a:br>
              <a:rPr lang="ru-RU" sz="4800" dirty="0">
                <a:solidFill>
                  <a:srgbClr val="002060"/>
                </a:solidFill>
                <a:latin typeface="+mn-lt"/>
              </a:rPr>
            </a:br>
            <a:r>
              <a:rPr lang="ru-RU" sz="4800" dirty="0">
                <a:solidFill>
                  <a:srgbClr val="002060"/>
                </a:solidFill>
                <a:latin typeface="+mn-lt"/>
              </a:rPr>
              <a:t>-Этому ребёнку нужно больше внимания.</a:t>
            </a:r>
            <a:br>
              <a:rPr lang="ru-RU" sz="4800" dirty="0">
                <a:solidFill>
                  <a:srgbClr val="002060"/>
                </a:solidFill>
                <a:latin typeface="+mn-lt"/>
              </a:rPr>
            </a:br>
            <a:endParaRPr lang="ru-RU" sz="48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4085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1732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2060"/>
                </a:solidFill>
                <a:latin typeface="+mn-lt"/>
              </a:rPr>
              <a:t>Что делать, если такой ребенок уже есть в детском коллективе</a:t>
            </a:r>
            <a:r>
              <a:rPr lang="ru-RU" sz="3100" dirty="0">
                <a:solidFill>
                  <a:srgbClr val="002060"/>
                </a:solidFill>
                <a:latin typeface="+mn-lt"/>
              </a:rPr>
              <a:t>:</a:t>
            </a:r>
            <a:br>
              <a:rPr lang="ru-RU" sz="3100" dirty="0">
                <a:solidFill>
                  <a:srgbClr val="002060"/>
                </a:solidFill>
                <a:latin typeface="+mn-lt"/>
              </a:rPr>
            </a:br>
            <a:r>
              <a:rPr lang="ru-RU" sz="3100" dirty="0">
                <a:solidFill>
                  <a:srgbClr val="002060"/>
                </a:solidFill>
                <a:latin typeface="+mn-lt"/>
              </a:rPr>
              <a:t>-Взаимодействуйте с ребенком, только когда он готов к этому.</a:t>
            </a:r>
            <a:br>
              <a:rPr lang="ru-RU" sz="3100" dirty="0">
                <a:solidFill>
                  <a:srgbClr val="002060"/>
                </a:solidFill>
                <a:latin typeface="+mn-lt"/>
              </a:rPr>
            </a:br>
            <a:r>
              <a:rPr lang="ru-RU" sz="3100" dirty="0">
                <a:solidFill>
                  <a:srgbClr val="002060"/>
                </a:solidFill>
                <a:latin typeface="+mn-lt"/>
              </a:rPr>
              <a:t>-Принимайте его таким, какой он есть.</a:t>
            </a:r>
            <a:br>
              <a:rPr lang="ru-RU" sz="3100" dirty="0">
                <a:solidFill>
                  <a:srgbClr val="002060"/>
                </a:solidFill>
                <a:latin typeface="+mn-lt"/>
              </a:rPr>
            </a:br>
            <a:r>
              <a:rPr lang="ru-RU" sz="3100" dirty="0">
                <a:solidFill>
                  <a:srgbClr val="002060"/>
                </a:solidFill>
                <a:latin typeface="+mn-lt"/>
              </a:rPr>
              <a:t>-Научитесь улавливать изменения в поведении ребенка, не давайте ему выйти в деструктивную деятельность.</a:t>
            </a:r>
            <a:br>
              <a:rPr lang="ru-RU" sz="3100" dirty="0">
                <a:solidFill>
                  <a:srgbClr val="002060"/>
                </a:solidFill>
                <a:latin typeface="+mn-lt"/>
              </a:rPr>
            </a:br>
            <a:r>
              <a:rPr lang="ru-RU" sz="3100" dirty="0">
                <a:solidFill>
                  <a:srgbClr val="002060"/>
                </a:solidFill>
                <a:latin typeface="+mn-lt"/>
              </a:rPr>
              <a:t>-Придерживайтесь определенного режима дня.</a:t>
            </a:r>
            <a:br>
              <a:rPr lang="ru-RU" sz="3100" dirty="0">
                <a:solidFill>
                  <a:srgbClr val="002060"/>
                </a:solidFill>
                <a:latin typeface="+mn-lt"/>
              </a:rPr>
            </a:br>
            <a:r>
              <a:rPr lang="ru-RU" sz="3100" dirty="0">
                <a:solidFill>
                  <a:srgbClr val="002060"/>
                </a:solidFill>
                <a:latin typeface="+mn-lt"/>
              </a:rPr>
              <a:t>-Соблюдайте ежедневные ритуалы.</a:t>
            </a:r>
            <a:br>
              <a:rPr lang="ru-RU" sz="3100" dirty="0">
                <a:solidFill>
                  <a:srgbClr val="002060"/>
                </a:solidFill>
                <a:latin typeface="+mn-lt"/>
              </a:rPr>
            </a:br>
            <a:r>
              <a:rPr lang="ru-RU" sz="3100" dirty="0">
                <a:solidFill>
                  <a:srgbClr val="002060"/>
                </a:solidFill>
                <a:latin typeface="+mn-lt"/>
              </a:rPr>
              <a:t>-Не трогайте ребенка.</a:t>
            </a:r>
            <a:br>
              <a:rPr lang="ru-RU" sz="3100" dirty="0">
                <a:solidFill>
                  <a:srgbClr val="002060"/>
                </a:solidFill>
                <a:latin typeface="+mn-lt"/>
              </a:rPr>
            </a:br>
            <a:r>
              <a:rPr lang="ru-RU" sz="3100" dirty="0">
                <a:solidFill>
                  <a:srgbClr val="002060"/>
                </a:solidFill>
                <a:latin typeface="+mn-lt"/>
              </a:rPr>
              <a:t>-Вступайте в тактильный контакт с ребенком, только когда он сам просит об этом.</a:t>
            </a:r>
            <a:br>
              <a:rPr lang="ru-RU" sz="3100" dirty="0">
                <a:solidFill>
                  <a:srgbClr val="002060"/>
                </a:solidFill>
                <a:latin typeface="+mn-lt"/>
              </a:rPr>
            </a:br>
            <a:r>
              <a:rPr lang="ru-RU" sz="3100" dirty="0">
                <a:solidFill>
                  <a:srgbClr val="002060"/>
                </a:solidFill>
                <a:latin typeface="+mn-lt"/>
              </a:rPr>
              <a:t>-Не повышайте голос и не издавайте громких звуков.</a:t>
            </a:r>
            <a:br>
              <a:rPr lang="ru-RU" sz="3100" dirty="0">
                <a:solidFill>
                  <a:srgbClr val="002060"/>
                </a:solidFill>
                <a:latin typeface="+mn-lt"/>
              </a:rPr>
            </a:br>
            <a:r>
              <a:rPr lang="ru-RU" sz="3100" dirty="0">
                <a:solidFill>
                  <a:srgbClr val="002060"/>
                </a:solidFill>
                <a:latin typeface="+mn-lt"/>
              </a:rPr>
              <a:t>-Не выпускайте ребенка из поля своего зрения. Ребенок должен понимать, что всегда может подойти к вам.</a:t>
            </a:r>
            <a:br>
              <a:rPr lang="ru-RU" sz="3100" dirty="0">
                <a:solidFill>
                  <a:srgbClr val="002060"/>
                </a:solidFill>
                <a:latin typeface="+mn-lt"/>
              </a:rPr>
            </a:br>
            <a:r>
              <a:rPr lang="ru-RU" sz="3100" dirty="0">
                <a:solidFill>
                  <a:srgbClr val="002060"/>
                </a:solidFill>
                <a:latin typeface="+mn-lt"/>
              </a:rPr>
              <a:t>-Найдите общий способ сказать «нет», «да» и «дай».</a:t>
            </a:r>
            <a:br>
              <a:rPr lang="ru-RU" sz="3100" dirty="0">
                <a:solidFill>
                  <a:srgbClr val="002060"/>
                </a:solidFill>
                <a:latin typeface="+mn-lt"/>
              </a:rPr>
            </a:br>
            <a:r>
              <a:rPr lang="ru-RU" sz="3100" dirty="0">
                <a:solidFill>
                  <a:srgbClr val="002060"/>
                </a:solidFill>
                <a:latin typeface="+mn-lt"/>
              </a:rPr>
              <a:t>-Совместно с ребенком создайте укромное место, где ребенок может посидеть один и никто не будет ему мешать.</a:t>
            </a:r>
            <a:br>
              <a:rPr lang="ru-RU" sz="3100" dirty="0">
                <a:solidFill>
                  <a:srgbClr val="002060"/>
                </a:solidFill>
                <a:latin typeface="+mn-lt"/>
              </a:rPr>
            </a:br>
            <a:r>
              <a:rPr lang="ru-RU" sz="3100" dirty="0">
                <a:solidFill>
                  <a:srgbClr val="002060"/>
                </a:solidFill>
                <a:latin typeface="+mn-lt"/>
              </a:rPr>
              <a:t>-Все общение и обучение можно вести через игрушку, значимую для ребенка.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52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939" y="318053"/>
            <a:ext cx="10515600" cy="5791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Организация пространства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/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sz="3100" dirty="0">
                <a:solidFill>
                  <a:srgbClr val="002060"/>
                </a:solidFill>
                <a:latin typeface="+mn-lt"/>
              </a:rPr>
              <a:t>Пространство, в т. ч. помещения группы, кабинеты индивидуальных занятий, условно делится на зоны. Зоны оборудованы в соответствии с их функциональным назначением. Определенные виды деятельности выполняются в соответствующих зонах.</a:t>
            </a:r>
            <a:br>
              <a:rPr lang="ru-RU" sz="3100" dirty="0">
                <a:solidFill>
                  <a:srgbClr val="002060"/>
                </a:solidFill>
                <a:latin typeface="+mn-lt"/>
              </a:rPr>
            </a:br>
            <a:r>
              <a:rPr lang="ru-RU" sz="3100" dirty="0">
                <a:solidFill>
                  <a:srgbClr val="002060"/>
                </a:solidFill>
                <a:latin typeface="+mn-lt"/>
              </a:rPr>
              <a:t>При организации пространства в ДОУ используются дополнительные визуальные средства, в т. ч. фотографии, информационные таблички, пиктограммы, иллюстрации правил поведения, визуальные сценарии. Визуальные средства, подсказки условно подразделяются на три вида:</a:t>
            </a:r>
            <a:br>
              <a:rPr lang="ru-RU" sz="3100" dirty="0">
                <a:solidFill>
                  <a:srgbClr val="002060"/>
                </a:solidFill>
                <a:latin typeface="+mn-lt"/>
              </a:rPr>
            </a:br>
            <a:r>
              <a:rPr lang="ru-RU" sz="3100" dirty="0">
                <a:solidFill>
                  <a:srgbClr val="002060"/>
                </a:solidFill>
                <a:latin typeface="+mn-lt"/>
              </a:rPr>
              <a:t>ориентировочные; </a:t>
            </a:r>
            <a:br>
              <a:rPr lang="ru-RU" sz="3100" dirty="0">
                <a:solidFill>
                  <a:srgbClr val="002060"/>
                </a:solidFill>
                <a:latin typeface="+mn-lt"/>
              </a:rPr>
            </a:br>
            <a:r>
              <a:rPr lang="ru-RU" sz="3100" dirty="0">
                <a:solidFill>
                  <a:srgbClr val="002060"/>
                </a:solidFill>
                <a:latin typeface="+mn-lt"/>
              </a:rPr>
              <a:t>коммуникативные; </a:t>
            </a:r>
            <a:br>
              <a:rPr lang="ru-RU" sz="3100" dirty="0">
                <a:solidFill>
                  <a:srgbClr val="002060"/>
                </a:solidFill>
                <a:latin typeface="+mn-lt"/>
              </a:rPr>
            </a:br>
            <a:r>
              <a:rPr lang="ru-RU" sz="3100" dirty="0">
                <a:solidFill>
                  <a:srgbClr val="002060"/>
                </a:solidFill>
                <a:latin typeface="+mn-lt"/>
              </a:rPr>
              <a:t>социально – поведенческие</a:t>
            </a:r>
          </a:p>
        </p:txBody>
      </p:sp>
    </p:spTree>
    <p:extLst>
      <p:ext uri="{BB962C8B-B14F-4D97-AF65-F5344CB8AC3E}">
        <p14:creationId xmlns:p14="http://schemas.microsoft.com/office/powerpoint/2010/main" val="1536100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047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+mn-lt"/>
              </a:rPr>
              <a:t>В качестве социально - поведенческих подсказок могут использоваться: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/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-Иллюстрированные списки правил поведения. Правила поведения иллюстрируются при помощи наглядных изображений тех действий, которые можно и нельзя делать в детском саду. 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/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-Серии картинок, иллюстрирующие алгоритм действий</a:t>
            </a:r>
            <a:r>
              <a:rPr lang="ru-RU" dirty="0">
                <a:solidFill>
                  <a:srgbClr val="002060"/>
                </a:solidFill>
              </a:rPr>
              <a:t>.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55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Группа «Тюльпанчик»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7771"/>
            <a:ext cx="3823400" cy="32269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400" y="2307771"/>
            <a:ext cx="4302551" cy="32269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5951" y="2307771"/>
            <a:ext cx="4302551" cy="322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5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</a:rPr>
              <a:t>Группа « Колосок»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7" t="10929" r="5852" b="7167"/>
          <a:stretch/>
        </p:blipFill>
        <p:spPr>
          <a:xfrm>
            <a:off x="0" y="1690688"/>
            <a:ext cx="5963479" cy="3862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344" y="1690689"/>
            <a:ext cx="5964517" cy="386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14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3811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+mn-lt"/>
              </a:rPr>
              <a:t>Во что играть с маленьким ребенком-</a:t>
            </a:r>
            <a:r>
              <a:rPr lang="ru-RU" dirty="0" err="1">
                <a:solidFill>
                  <a:srgbClr val="002060"/>
                </a:solidFill>
                <a:latin typeface="+mn-lt"/>
              </a:rPr>
              <a:t>аутистом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: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/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-хороводные игры,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-игры с правилами,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-игры с водой,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-игры, направленные на развитие мелкой моторики.</a:t>
            </a:r>
          </a:p>
        </p:txBody>
      </p:sp>
    </p:spTree>
    <p:extLst>
      <p:ext uri="{BB962C8B-B14F-4D97-AF65-F5344CB8AC3E}">
        <p14:creationId xmlns:p14="http://schemas.microsoft.com/office/powerpoint/2010/main" val="2153723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088571"/>
            <a:ext cx="10515600" cy="536523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+mn-lt"/>
              </a:rPr>
              <a:t>1. Кто такие дети с особыми образовательными потребностями?</a:t>
            </a:r>
            <a:br>
              <a:rPr lang="ru-RU" b="1" dirty="0">
                <a:solidFill>
                  <a:srgbClr val="002060"/>
                </a:solidFill>
                <a:latin typeface="+mn-lt"/>
              </a:rPr>
            </a:br>
            <a:r>
              <a:rPr lang="ru-RU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b="1" dirty="0">
                <a:solidFill>
                  <a:srgbClr val="002060"/>
                </a:solidFill>
                <a:latin typeface="+mn-lt"/>
              </a:rPr>
            </a:br>
            <a:r>
              <a:rPr lang="ru-RU" b="1" dirty="0">
                <a:solidFill>
                  <a:srgbClr val="002060"/>
                </a:solidFill>
                <a:latin typeface="+mn-lt"/>
              </a:rPr>
              <a:t>2.Какие дети входят в категорию «дети с особыми образовательными потребностями»?</a:t>
            </a:r>
            <a:br>
              <a:rPr lang="ru-RU" b="1" dirty="0">
                <a:solidFill>
                  <a:srgbClr val="002060"/>
                </a:solidFill>
                <a:latin typeface="+mn-lt"/>
              </a:rPr>
            </a:br>
            <a:r>
              <a:rPr lang="ru-RU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b="1" dirty="0">
                <a:solidFill>
                  <a:srgbClr val="002060"/>
                </a:solidFill>
                <a:latin typeface="+mn-lt"/>
              </a:rPr>
            </a:br>
            <a:r>
              <a:rPr lang="ru-RU" b="1" dirty="0">
                <a:solidFill>
                  <a:srgbClr val="002060"/>
                </a:solidFill>
                <a:latin typeface="+mn-lt"/>
              </a:rPr>
              <a:t>3. Почему необходимо осваивать новые технологии и методики для работы с детьми с особыми образовательными потребностями?</a:t>
            </a:r>
            <a:br>
              <a:rPr lang="ru-RU" b="1" dirty="0">
                <a:solidFill>
                  <a:srgbClr val="002060"/>
                </a:solidFill>
                <a:latin typeface="+mn-lt"/>
              </a:rPr>
            </a:b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0409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52007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+mn-lt"/>
              </a:rPr>
              <a:t>Как учить ребенка-</a:t>
            </a:r>
            <a:r>
              <a:rPr lang="ru-RU" sz="3200" b="1" dirty="0" err="1">
                <a:solidFill>
                  <a:srgbClr val="002060"/>
                </a:solidFill>
                <a:latin typeface="+mn-lt"/>
              </a:rPr>
              <a:t>аутиста</a:t>
            </a:r>
            <a:r>
              <a:rPr lang="ru-RU" sz="3200" dirty="0">
                <a:solidFill>
                  <a:srgbClr val="002060"/>
                </a:solidFill>
                <a:latin typeface="+mn-lt"/>
              </a:rPr>
              <a:t>:</a:t>
            </a:r>
            <a:br>
              <a:rPr lang="ru-RU" sz="3200" dirty="0">
                <a:solidFill>
                  <a:srgbClr val="002060"/>
                </a:solidFill>
                <a:latin typeface="+mn-lt"/>
              </a:rPr>
            </a:br>
            <a:r>
              <a:rPr lang="ru-RU" sz="3200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+mn-lt"/>
              </a:rPr>
            </a:br>
            <a:r>
              <a:rPr lang="ru-RU" sz="3200" dirty="0">
                <a:solidFill>
                  <a:srgbClr val="002060"/>
                </a:solidFill>
                <a:latin typeface="+mn-lt"/>
              </a:rPr>
              <a:t>-доносить информацию через схемы, наглядные картинки;</a:t>
            </a:r>
            <a:br>
              <a:rPr lang="ru-RU" sz="3200" dirty="0">
                <a:solidFill>
                  <a:srgbClr val="002060"/>
                </a:solidFill>
                <a:latin typeface="+mn-lt"/>
              </a:rPr>
            </a:br>
            <a:r>
              <a:rPr lang="ru-RU" sz="3200" dirty="0">
                <a:solidFill>
                  <a:srgbClr val="002060"/>
                </a:solidFill>
                <a:latin typeface="+mn-lt"/>
              </a:rPr>
              <a:t>-избегать переутомления;</a:t>
            </a:r>
            <a:br>
              <a:rPr lang="ru-RU" sz="3200" dirty="0">
                <a:solidFill>
                  <a:srgbClr val="002060"/>
                </a:solidFill>
                <a:latin typeface="+mn-lt"/>
              </a:rPr>
            </a:br>
            <a:r>
              <a:rPr lang="ru-RU" sz="3200" dirty="0">
                <a:solidFill>
                  <a:srgbClr val="002060"/>
                </a:solidFill>
                <a:latin typeface="+mn-lt"/>
              </a:rPr>
              <a:t>-четко организовывать пространство;</a:t>
            </a:r>
            <a:br>
              <a:rPr lang="ru-RU" sz="3200" dirty="0">
                <a:solidFill>
                  <a:srgbClr val="002060"/>
                </a:solidFill>
                <a:latin typeface="+mn-lt"/>
              </a:rPr>
            </a:br>
            <a:r>
              <a:rPr lang="ru-RU" sz="3200" dirty="0">
                <a:solidFill>
                  <a:srgbClr val="002060"/>
                </a:solidFill>
                <a:latin typeface="+mn-lt"/>
              </a:rPr>
              <a:t>-использовать подписанные системы хранения;</a:t>
            </a:r>
            <a:br>
              <a:rPr lang="ru-RU" sz="3200" dirty="0">
                <a:solidFill>
                  <a:srgbClr val="002060"/>
                </a:solidFill>
                <a:latin typeface="+mn-lt"/>
              </a:rPr>
            </a:br>
            <a:r>
              <a:rPr lang="ru-RU" sz="3200" dirty="0">
                <a:solidFill>
                  <a:srgbClr val="002060"/>
                </a:solidFill>
                <a:latin typeface="+mn-lt"/>
              </a:rPr>
              <a:t>-подписывать предметы, которыми пользуется ребенок;</a:t>
            </a:r>
            <a:br>
              <a:rPr lang="ru-RU" sz="3200" dirty="0">
                <a:solidFill>
                  <a:srgbClr val="002060"/>
                </a:solidFill>
                <a:latin typeface="+mn-lt"/>
              </a:rPr>
            </a:br>
            <a:r>
              <a:rPr lang="ru-RU" sz="3200" dirty="0">
                <a:solidFill>
                  <a:srgbClr val="002060"/>
                </a:solidFill>
                <a:latin typeface="+mn-lt"/>
              </a:rPr>
              <a:t>-обращаться к ребенку по имени;</a:t>
            </a:r>
            <a:br>
              <a:rPr lang="ru-RU" sz="3200" dirty="0">
                <a:solidFill>
                  <a:srgbClr val="002060"/>
                </a:solidFill>
                <a:latin typeface="+mn-lt"/>
              </a:rPr>
            </a:br>
            <a:r>
              <a:rPr lang="ru-RU" sz="3200" dirty="0">
                <a:solidFill>
                  <a:srgbClr val="002060"/>
                </a:solidFill>
                <a:latin typeface="+mn-lt"/>
              </a:rPr>
              <a:t>-обучать навыкам самообслуживания и бытовой ориентировки;</a:t>
            </a:r>
            <a:br>
              <a:rPr lang="ru-RU" sz="3200" dirty="0">
                <a:solidFill>
                  <a:srgbClr val="002060"/>
                </a:solidFill>
                <a:latin typeface="+mn-lt"/>
              </a:rPr>
            </a:br>
            <a:r>
              <a:rPr lang="ru-RU" sz="3200" dirty="0">
                <a:solidFill>
                  <a:srgbClr val="002060"/>
                </a:solidFill>
                <a:latin typeface="+mn-lt"/>
              </a:rPr>
              <a:t>-осваивать деятельность частями, этапами, затем объединять в целое;</a:t>
            </a:r>
            <a:br>
              <a:rPr lang="ru-RU" sz="3200" dirty="0">
                <a:solidFill>
                  <a:srgbClr val="002060"/>
                </a:solidFill>
                <a:latin typeface="+mn-lt"/>
              </a:rPr>
            </a:br>
            <a:r>
              <a:rPr lang="ru-RU" sz="3200" dirty="0">
                <a:solidFill>
                  <a:srgbClr val="002060"/>
                </a:solidFill>
                <a:latin typeface="+mn-lt"/>
              </a:rPr>
              <a:t>-использовать подкрепление правильного действия (вкусным поощрением, объятием, стимулом);</a:t>
            </a:r>
            <a:br>
              <a:rPr lang="ru-RU" sz="3200" dirty="0">
                <a:solidFill>
                  <a:srgbClr val="002060"/>
                </a:solidFill>
                <a:latin typeface="+mn-lt"/>
              </a:rPr>
            </a:br>
            <a:r>
              <a:rPr lang="ru-RU" sz="3200" dirty="0">
                <a:solidFill>
                  <a:srgbClr val="002060"/>
                </a:solidFill>
                <a:latin typeface="+mn-lt"/>
              </a:rPr>
              <a:t>-постоянно развивать крупную и мелкую моторику.</a:t>
            </a:r>
          </a:p>
        </p:txBody>
      </p:sp>
    </p:spTree>
    <p:extLst>
      <p:ext uri="{BB962C8B-B14F-4D97-AF65-F5344CB8AC3E}">
        <p14:creationId xmlns:p14="http://schemas.microsoft.com/office/powerpoint/2010/main" val="2553748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449943"/>
            <a:ext cx="10995991" cy="6531428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2060"/>
                </a:solidFill>
                <a:latin typeface="+mn-lt"/>
              </a:rPr>
              <a:t>В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ФГОС ДО </a:t>
            </a:r>
            <a:r>
              <a:rPr lang="ru-RU" sz="4000" dirty="0">
                <a:solidFill>
                  <a:srgbClr val="002060"/>
                </a:solidFill>
                <a:latin typeface="+mn-lt"/>
              </a:rPr>
              <a:t>учитываются индивидуальные потребности ребенка, связанные с его жизненной ситуацией и состоянием здоровья, определяющие особые условия получения им образования (далее – особые образовательные потребности), индивидуальные потребности отдельных категорий детей, в том числе с ограниченными возможностями здоровья</a:t>
            </a:r>
            <a:r>
              <a:rPr lang="en-US" sz="4000" dirty="0">
                <a:solidFill>
                  <a:srgbClr val="002060"/>
                </a:solidFill>
                <a:latin typeface="+mn-lt"/>
              </a:rPr>
              <a:t>.</a:t>
            </a:r>
            <a:r>
              <a:rPr lang="ru-RU" sz="4000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+mn-lt"/>
              </a:rPr>
            </a:br>
            <a:r>
              <a:rPr lang="en-US" sz="4000" dirty="0">
                <a:solidFill>
                  <a:srgbClr val="002060"/>
                </a:solidFill>
                <a:latin typeface="+mn-lt"/>
              </a:rPr>
              <a:t/>
            </a:r>
            <a:br>
              <a:rPr lang="en-US" sz="4000" dirty="0">
                <a:solidFill>
                  <a:srgbClr val="002060"/>
                </a:solidFill>
                <a:latin typeface="+mn-lt"/>
              </a:rPr>
            </a:br>
            <a:r>
              <a:rPr lang="ru-RU" sz="4000" dirty="0">
                <a:solidFill>
                  <a:srgbClr val="002060"/>
                </a:solidFill>
                <a:latin typeface="+mn-lt"/>
              </a:rPr>
              <a:t>Стандарт является основой для разработки Программы и вариативной программы и включает в себя условия реализации и результаты освоения Программы</a:t>
            </a:r>
            <a:br>
              <a:rPr lang="ru-RU" sz="4000" dirty="0">
                <a:solidFill>
                  <a:srgbClr val="002060"/>
                </a:solidFill>
                <a:latin typeface="+mn-lt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826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1600"/>
            <a:ext cx="10515600" cy="6756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+mn-lt"/>
              </a:rPr>
              <a:t>Кто такие -  дети с особыми образовательными потребностями?</a:t>
            </a:r>
            <a:r>
              <a:rPr lang="en-US" sz="4000" dirty="0">
                <a:solidFill>
                  <a:srgbClr val="002060"/>
                </a:solidFill>
                <a:latin typeface="+mn-lt"/>
              </a:rPr>
              <a:t/>
            </a:r>
            <a:br>
              <a:rPr lang="en-US" sz="4000" dirty="0">
                <a:solidFill>
                  <a:srgbClr val="002060"/>
                </a:solidFill>
                <a:latin typeface="+mn-lt"/>
              </a:rPr>
            </a:br>
            <a:r>
              <a:rPr lang="ru-RU" sz="4000" b="1" dirty="0">
                <a:solidFill>
                  <a:srgbClr val="002060"/>
                </a:solidFill>
                <a:latin typeface="+mn-lt"/>
              </a:rPr>
              <a:t>– это дети, нуждающиеся в получении специальной психолого-педагогической помощи и организации особых условий при их воспитании и обучении.</a:t>
            </a:r>
            <a:r>
              <a:rPr lang="en-US" sz="40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en-US" sz="4000" b="1" dirty="0">
                <a:solidFill>
                  <a:srgbClr val="002060"/>
                </a:solidFill>
                <a:latin typeface="+mn-lt"/>
              </a:rPr>
            </a:br>
            <a:r>
              <a:rPr lang="en-US" sz="40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en-US" sz="4000" b="1" dirty="0">
                <a:solidFill>
                  <a:srgbClr val="002060"/>
                </a:solidFill>
                <a:latin typeface="+mn-lt"/>
              </a:rPr>
            </a:br>
            <a:r>
              <a:rPr lang="ru-RU" sz="4800" b="1" dirty="0">
                <a:solidFill>
                  <a:srgbClr val="002060"/>
                </a:solidFill>
                <a:latin typeface="+mn-lt"/>
              </a:rPr>
              <a:t>ЦЕЛЬ: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Отказ общества от деления людей на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полноценное большинство и неполноценное меньшинство</a:t>
            </a:r>
            <a:r>
              <a:rPr lang="ru-RU" b="1" dirty="0"/>
              <a:t>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98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07328"/>
            <a:ext cx="10936458" cy="53520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+mn-lt"/>
              </a:rPr>
              <a:t>Дети с особыми образовательными потребностями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975" y="1078491"/>
            <a:ext cx="7968163" cy="57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75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81" y="304799"/>
            <a:ext cx="11393557" cy="6016487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600" dirty="0">
                <a:solidFill>
                  <a:srgbClr val="002060"/>
                </a:solidFill>
                <a:latin typeface="+mn-lt"/>
              </a:rPr>
              <a:t>Термин </a:t>
            </a:r>
            <a:r>
              <a:rPr lang="ru-RU" sz="3600" b="1" dirty="0">
                <a:solidFill>
                  <a:srgbClr val="002060"/>
                </a:solidFill>
                <a:latin typeface="+mn-lt"/>
              </a:rPr>
              <a:t>«аутизм» (от греческого «</a:t>
            </a:r>
            <a:r>
              <a:rPr lang="ru-RU" sz="3600" b="1" dirty="0" err="1">
                <a:solidFill>
                  <a:srgbClr val="002060"/>
                </a:solidFill>
                <a:latin typeface="+mn-lt"/>
              </a:rPr>
              <a:t>autos</a:t>
            </a:r>
            <a:r>
              <a:rPr lang="ru-RU" sz="3600" b="1" dirty="0">
                <a:solidFill>
                  <a:srgbClr val="002060"/>
                </a:solidFill>
                <a:latin typeface="+mn-lt"/>
              </a:rPr>
              <a:t>» – сам) </a:t>
            </a:r>
            <a:r>
              <a:rPr lang="ru-RU" sz="3600" dirty="0">
                <a:solidFill>
                  <a:srgbClr val="002060"/>
                </a:solidFill>
                <a:latin typeface="+mn-lt"/>
              </a:rPr>
              <a:t>был введен швейцарским психиатром, основоположником учения о шизофрении </a:t>
            </a:r>
            <a:r>
              <a:rPr lang="ru-RU" sz="3600" dirty="0" err="1">
                <a:solidFill>
                  <a:srgbClr val="002060"/>
                </a:solidFill>
                <a:latin typeface="+mn-lt"/>
              </a:rPr>
              <a:t>О́йгеном</a:t>
            </a:r>
            <a:r>
              <a:rPr lang="ru-RU" sz="3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+mn-lt"/>
              </a:rPr>
              <a:t>Блёйлером</a:t>
            </a:r>
            <a:r>
              <a:rPr lang="ru-RU" sz="3600" dirty="0">
                <a:solidFill>
                  <a:srgbClr val="002060"/>
                </a:solidFill>
                <a:latin typeface="+mn-lt"/>
              </a:rPr>
              <a:t> в начале ХХ века. Он понимал под аутизмом отгороженность от мира, уход в себя.</a:t>
            </a:r>
            <a:br>
              <a:rPr lang="ru-RU" sz="3600" dirty="0">
                <a:solidFill>
                  <a:srgbClr val="002060"/>
                </a:solidFill>
                <a:latin typeface="+mn-lt"/>
              </a:rPr>
            </a:br>
            <a:r>
              <a:rPr lang="ru-RU" sz="3600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+mn-lt"/>
              </a:rPr>
            </a:br>
            <a:r>
              <a:rPr lang="ru-RU" sz="3600" b="1" dirty="0">
                <a:solidFill>
                  <a:srgbClr val="002060"/>
                </a:solidFill>
                <a:latin typeface="+mn-lt"/>
              </a:rPr>
              <a:t>Ранний детский аутизм </a:t>
            </a:r>
            <a:r>
              <a:rPr lang="ru-RU" sz="3600" dirty="0">
                <a:solidFill>
                  <a:srgbClr val="002060"/>
                </a:solidFill>
                <a:latin typeface="+mn-lt"/>
              </a:rPr>
              <a:t>(синдром Лео </a:t>
            </a:r>
            <a:r>
              <a:rPr lang="ru-RU" sz="3600" dirty="0" err="1">
                <a:solidFill>
                  <a:srgbClr val="002060"/>
                </a:solidFill>
                <a:latin typeface="+mn-lt"/>
              </a:rPr>
              <a:t>Каннера</a:t>
            </a:r>
            <a:r>
              <a:rPr lang="ru-RU" sz="3600" dirty="0">
                <a:solidFill>
                  <a:srgbClr val="002060"/>
                </a:solidFill>
                <a:latin typeface="+mn-lt"/>
              </a:rPr>
              <a:t>) – </a:t>
            </a:r>
            <a:br>
              <a:rPr lang="ru-RU" sz="3600" dirty="0">
                <a:solidFill>
                  <a:srgbClr val="002060"/>
                </a:solidFill>
                <a:latin typeface="+mn-lt"/>
              </a:rPr>
            </a:br>
            <a:r>
              <a:rPr lang="ru-RU" sz="3600" dirty="0">
                <a:solidFill>
                  <a:srgbClr val="002060"/>
                </a:solidFill>
                <a:latin typeface="+mn-lt"/>
              </a:rPr>
              <a:t>    особая форма нарушенного психического развития с неравномерностью формирования различных психических функций, со своеобразными эмоционально-поведенческими, речевыми и иногда интеллектуальными расстройствами</a:t>
            </a:r>
            <a:r>
              <a:rPr lang="ru-RU" sz="3200" dirty="0">
                <a:solidFill>
                  <a:srgbClr val="002060"/>
                </a:solidFill>
              </a:rPr>
              <a:t>. 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07418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628" y="83832"/>
            <a:ext cx="6879771" cy="659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27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3462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+mn-lt"/>
              </a:rPr>
              <a:t>В  основе  современных  концепций  коррекции  и  развития  детей  с  аутизмом  лежит  идея,  чтобы  не  больной  адаптировался  к  своему  окружению,  а  наоборот,  здоровые  приспосабливались  к  нему.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/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Людей  с  нарушениями  в  развитии  следует  воспринимать  такими,  какие  они  есть,  а,   не  исходя  из  желания  узкого  круга  людей. (Т. </a:t>
            </a:r>
            <a:r>
              <a:rPr lang="ru-RU" dirty="0" err="1">
                <a:solidFill>
                  <a:srgbClr val="002060"/>
                </a:solidFill>
                <a:latin typeface="+mn-lt"/>
              </a:rPr>
              <a:t>Питерс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)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endParaRPr lang="ru-RU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0803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132522"/>
            <a:ext cx="10515600" cy="3048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+mn-lt"/>
              </a:rPr>
              <a:t>Особенности поведения ребенка-</a:t>
            </a:r>
            <a:r>
              <a:rPr lang="ru-RU" sz="3200" dirty="0" err="1">
                <a:solidFill>
                  <a:srgbClr val="002060"/>
                </a:solidFill>
                <a:latin typeface="+mn-lt"/>
              </a:rPr>
              <a:t>аутиста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838200" y="689114"/>
            <a:ext cx="5181600" cy="6168886"/>
          </a:xfrm>
        </p:spPr>
        <p:txBody>
          <a:bodyPr>
            <a:normAutofit fontScale="85000" lnSpcReduction="20000"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- не смотрит в глаза,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- не играет со сверстниками,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- не испытывает радость,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- не нуждается в контакте с окружающими,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- не разговаривает с окружающими,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- повторяет одни и те же слова или предложения,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- выполняет одни и те же механические движения,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- играет только с определенными игрушками,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- использует постоянные ритуалы,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- играет с мелкими игрушками,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- выстраивает предметы в ряд,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- общается только с одним членом семьи,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- общается с одним выбранным взрослым,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- избирателен в еде,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- предпочитает еду одного цвета,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- не любит телесный контакт,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- избирателен в одежде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 - хаотично передвигается по помещению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6172200" y="437322"/>
            <a:ext cx="5181600" cy="6420678"/>
          </a:xfrm>
        </p:spPr>
        <p:txBody>
          <a:bodyPr>
            <a:noAutofit/>
          </a:bodyPr>
          <a:lstStyle/>
          <a:p>
            <a:r>
              <a:rPr lang="ru-RU" sz="1700" b="1" dirty="0">
                <a:solidFill>
                  <a:srgbClr val="002060"/>
                </a:solidFill>
              </a:rPr>
              <a:t>- фантазирует, 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- часто ходит босиком,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- плохо спит,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- играет один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- делает бесцельные движения (взмахи руками, перебирание пальцами),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- постоянно намеренно соблюдает определенные правила,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- сопротивляется переменам, 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- выполняет действия в определенном порядке,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- совершает действия, приносящие вред ему самому, 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- боится громких звуков, закрывает уши руками,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- избегает яркого света,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- нюхает предметы, в том числе и несъедобные,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- избегает двигательной активности,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- не переносит прикосновения к себе,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- боится испачкаться,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- быстро утомляется,</a:t>
            </a:r>
          </a:p>
        </p:txBody>
      </p:sp>
    </p:spTree>
    <p:extLst>
      <p:ext uri="{BB962C8B-B14F-4D97-AF65-F5344CB8AC3E}">
        <p14:creationId xmlns:p14="http://schemas.microsoft.com/office/powerpoint/2010/main" val="36729527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373</Words>
  <Application>Microsoft Office PowerPoint</Application>
  <PresentationFormat>Широкоэкранный</PresentationFormat>
  <Paragraphs>53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Дети с РАС в условиях ДОУ педагог-психолог: Полухина Елена Николаевна</vt:lpstr>
      <vt:lpstr>1. Кто такие дети с особыми образовательными потребностями?  2.Какие дети входят в категорию «дети с особыми образовательными потребностями»?  3. Почему необходимо осваивать новые технологии и методики для работы с детьми с особыми образовательными потребностями? </vt:lpstr>
      <vt:lpstr>В ФГОС ДО учитываются индивидуальные потребности ребенка, связанные с его жизненной ситуацией и состоянием здоровья, определяющие особые условия получения им образования (далее – особые образовательные потребности), индивидуальные потребности отдельных категорий детей, в том числе с ограниченными возможностями здоровья.  Стандарт является основой для разработки Программы и вариативной программы и включает в себя условия реализации и результаты освоения Программы  </vt:lpstr>
      <vt:lpstr>Кто такие -  дети с особыми образовательными потребностями? – это дети, нуждающиеся в получении специальной психолого-педагогической помощи и организации особых условий при их воспитании и обучении.  ЦЕЛЬ: Отказ общества от деления людей на полноценное большинство и неполноценное меньшинство.  </vt:lpstr>
      <vt:lpstr>Дети с особыми образовательными потребностями</vt:lpstr>
      <vt:lpstr>       Термин «аутизм» (от греческого «autos» – сам) был введен швейцарским психиатром, основоположником учения о шизофрении О́йгеном Блёйлером в начале ХХ века. Он понимал под аутизмом отгороженность от мира, уход в себя.  Ранний детский аутизм (синдром Лео Каннера) –      особая форма нарушенного психического развития с неравномерностью формирования различных психических функций, со своеобразными эмоционально-поведенческими, речевыми и иногда интеллектуальными расстройствами.       </vt:lpstr>
      <vt:lpstr>Презентация PowerPoint</vt:lpstr>
      <vt:lpstr>В  основе  современных  концепций  коррекции  и  развития  детей  с  аутизмом  лежит  идея,  чтобы  не  больной  адаптировался  к  своему  окружению,  а  наоборот,  здоровые  приспосабливались  к  нему.  Людей  с  нарушениями  в  развитии  следует  воспринимать  такими,  какие  они  есть,  а,   не  исходя  из  желания  узкого  круга  людей. (Т. Питерс) </vt:lpstr>
      <vt:lpstr>Особенности поведения ребенка-аутиста</vt:lpstr>
      <vt:lpstr>Речевые нарушения: - Мутизм - состояние, когда больной не отвечает на вопросы и даже знаками не даёт понять, что он согласен вступить в контакт с окружающими. -У аутиста может быть хорошо развитый словарный запас и способность формулировать собственные мысли, но при этом его речь носит характер «штампованности». При этом наедине с собой он может комментировать свои действия и увлечённо декламировать стихи.   -Избегает разговоров, не задаёт вопросов и может не реагировать на вопросы, обращённые к нему. Детям с РДА свойственны эхолалии (неконтролируемое автоматическое повторение слов, услышанных в чужой речи), а также неправильное использование личных местоимений: ребёнок называет себя на «ты», «она», «он».   </vt:lpstr>
      <vt:lpstr>Классификация РДА по степени тяжести: 1) полная отрешенность от происходящего вокруг  2 активное отвержение окружающей среды  3) захваченность аутистическими интересами   4) чрезвычайная трудность во взаимодействии с окружающей средой </vt:lpstr>
      <vt:lpstr>Аутостимуляция Аутостимулирующее поведение может казаться странным, приводить в замешательство, а иногда и пугать людей, которые его не понимают, тем не менее, зачастую такое поведение позволяет аутичному ребенку испытать чувство комфорта</vt:lpstr>
      <vt:lpstr>Помните!!! -Этот ребёнок Вас часто не слышит и не воспринимает. -Этот ребёнок мыслит образами. -Этот ребёнок может успокоиться только с помощью аутостимуляции. -Этот ребёнок физически не может подчинятся общим правилам. -Этому ребёнку нужно больше внимания. </vt:lpstr>
      <vt:lpstr>Что делать, если такой ребенок уже есть в детском коллективе: -Взаимодействуйте с ребенком, только когда он готов к этому. -Принимайте его таким, какой он есть. -Научитесь улавливать изменения в поведении ребенка, не давайте ему выйти в деструктивную деятельность. -Придерживайтесь определенного режима дня. -Соблюдайте ежедневные ритуалы. -Не трогайте ребенка. -Вступайте в тактильный контакт с ребенком, только когда он сам просит об этом. -Не повышайте голос и не издавайте громких звуков. -Не выпускайте ребенка из поля своего зрения. Ребенок должен понимать, что всегда может подойти к вам. -Найдите общий способ сказать «нет», «да» и «дай». -Совместно с ребенком создайте укромное место, где ребенок может посидеть один и никто не будет ему мешать. -Все общение и обучение можно вести через игрушку, значимую для ребенка. </vt:lpstr>
      <vt:lpstr>Организация пространства Пространство, в т. ч. помещения группы, кабинеты индивидуальных занятий, условно делится на зоны. Зоны оборудованы в соответствии с их функциональным назначением. Определенные виды деятельности выполняются в соответствующих зонах. При организации пространства в ДОУ используются дополнительные визуальные средства, в т. ч. фотографии, информационные таблички, пиктограммы, иллюстрации правил поведения, визуальные сценарии. Визуальные средства, подсказки условно подразделяются на три вида: ориентировочные;  коммуникативные;  социально – поведенческие</vt:lpstr>
      <vt:lpstr>В качестве социально - поведенческих подсказок могут использоваться:  -Иллюстрированные списки правил поведения. Правила поведения иллюстрируются при помощи наглядных изображений тех действий, которые можно и нельзя делать в детском саду.   -Серии картинок, иллюстрирующие алгоритм действий. </vt:lpstr>
      <vt:lpstr>Группа «Тюльпанчик»</vt:lpstr>
      <vt:lpstr>Группа « Колосок»</vt:lpstr>
      <vt:lpstr>Во что играть с маленьким ребенком-аутистом:  -хороводные игры, -игры с правилами, -игры с водой, -игры, направленные на развитие мелкой моторики.</vt:lpstr>
      <vt:lpstr>Как учить ребенка-аутиста:  -доносить информацию через схемы, наглядные картинки; -избегать переутомления; -четко организовывать пространство; -использовать подписанные системы хранения; -подписывать предметы, которыми пользуется ребенок; -обращаться к ребенку по имени; -обучать навыкам самообслуживания и бытовой ориентировки; -осваивать деятельность частями, этапами, затем объединять в целое; -использовать подкрепление правильного действия (вкусным поощрением, объятием, стимулом); -постоянно развивать крупную и мелкую моторику.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 Полухина</cp:lastModifiedBy>
  <cp:revision>17</cp:revision>
  <dcterms:created xsi:type="dcterms:W3CDTF">2016-11-09T05:46:29Z</dcterms:created>
  <dcterms:modified xsi:type="dcterms:W3CDTF">2019-01-15T05:05:31Z</dcterms:modified>
</cp:coreProperties>
</file>