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61" r:id="rId6"/>
    <p:sldId id="259" r:id="rId7"/>
    <p:sldId id="273" r:id="rId8"/>
    <p:sldId id="262" r:id="rId9"/>
    <p:sldId id="267" r:id="rId10"/>
    <p:sldId id="274" r:id="rId11"/>
    <p:sldId id="275" r:id="rId12"/>
    <p:sldId id="276" r:id="rId13"/>
    <p:sldId id="263" r:id="rId14"/>
    <p:sldId id="283" r:id="rId15"/>
    <p:sldId id="281" r:id="rId16"/>
    <p:sldId id="282" r:id="rId17"/>
    <p:sldId id="278" r:id="rId18"/>
    <p:sldId id="279" r:id="rId19"/>
    <p:sldId id="264" r:id="rId20"/>
    <p:sldId id="266" r:id="rId21"/>
    <p:sldId id="268" r:id="rId22"/>
    <p:sldId id="269" r:id="rId23"/>
    <p:sldId id="271" r:id="rId24"/>
    <p:sldId id="272" r:id="rId25"/>
    <p:sldId id="270" r:id="rId26"/>
    <p:sldId id="277" r:id="rId27"/>
    <p:sldId id="28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9" autoAdjust="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3879479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100022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332846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197856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4041157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379616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82921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40696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28911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382220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3F7D31-B7FA-4FC9-9A45-593FBABF4BD2}" type="datetimeFigureOut">
              <a:rPr lang="ru-RU" smtClean="0"/>
              <a:pPr/>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71EE1A1-529B-4531-A52E-E590790D2490}" type="slidenum">
              <a:rPr lang="ru-RU" smtClean="0"/>
              <a:pPr/>
              <a:t>‹#›</a:t>
            </a:fld>
            <a:endParaRPr lang="ru-RU"/>
          </a:p>
        </p:txBody>
      </p:sp>
    </p:spTree>
    <p:extLst>
      <p:ext uri="{BB962C8B-B14F-4D97-AF65-F5344CB8AC3E}">
        <p14:creationId xmlns:p14="http://schemas.microsoft.com/office/powerpoint/2010/main" val="158498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F7D31-B7FA-4FC9-9A45-593FBABF4BD2}" type="datetimeFigureOut">
              <a:rPr lang="ru-RU" smtClean="0"/>
              <a:pPr/>
              <a:t>20.02.2019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EE1A1-529B-4531-A52E-E590790D2490}" type="slidenum">
              <a:rPr lang="ru-RU" smtClean="0"/>
              <a:pPr/>
              <a:t>‹#›</a:t>
            </a:fld>
            <a:endParaRPr lang="ru-RU"/>
          </a:p>
        </p:txBody>
      </p:sp>
    </p:spTree>
    <p:extLst>
      <p:ext uri="{BB962C8B-B14F-4D97-AF65-F5344CB8AC3E}">
        <p14:creationId xmlns:p14="http://schemas.microsoft.com/office/powerpoint/2010/main" val="2121272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692696"/>
            <a:ext cx="8229600" cy="5832648"/>
          </a:xfrm>
        </p:spPr>
        <p:txBody>
          <a:bodyPr>
            <a:normAutofit/>
          </a:bodyPr>
          <a:lstStyle/>
          <a:p>
            <a:r>
              <a:rPr lang="ru-RU" sz="4800" b="1" dirty="0" smtClean="0">
                <a:solidFill>
                  <a:schemeClr val="tx2">
                    <a:lumMod val="75000"/>
                  </a:schemeClr>
                </a:solidFill>
              </a:rPr>
              <a:t>Организация </a:t>
            </a:r>
            <a:br>
              <a:rPr lang="ru-RU" sz="4800" b="1" dirty="0" smtClean="0">
                <a:solidFill>
                  <a:schemeClr val="tx2">
                    <a:lumMod val="75000"/>
                  </a:schemeClr>
                </a:solidFill>
              </a:rPr>
            </a:br>
            <a:r>
              <a:rPr lang="ru-RU" sz="4800" b="1" dirty="0" smtClean="0">
                <a:solidFill>
                  <a:schemeClr val="tx2">
                    <a:lumMod val="75000"/>
                  </a:schemeClr>
                </a:solidFill>
              </a:rPr>
              <a:t>психолого-медико-педагогического  консилиума </a:t>
            </a:r>
            <a:br>
              <a:rPr lang="ru-RU" sz="4800" b="1" dirty="0" smtClean="0">
                <a:solidFill>
                  <a:schemeClr val="tx2">
                    <a:lumMod val="75000"/>
                  </a:schemeClr>
                </a:solidFill>
              </a:rPr>
            </a:br>
            <a:r>
              <a:rPr lang="ru-RU" sz="4800" b="1" dirty="0">
                <a:solidFill>
                  <a:schemeClr val="tx2">
                    <a:lumMod val="75000"/>
                  </a:schemeClr>
                </a:solidFill>
              </a:rPr>
              <a:t> </a:t>
            </a:r>
            <a:r>
              <a:rPr lang="ru-RU" sz="4800" b="1" dirty="0" smtClean="0">
                <a:solidFill>
                  <a:schemeClr val="tx2">
                    <a:lumMod val="75000"/>
                  </a:schemeClr>
                </a:solidFill>
              </a:rPr>
              <a:t>в МАДОУ д/с № 439</a:t>
            </a:r>
            <a:br>
              <a:rPr lang="ru-RU" sz="4800" b="1" dirty="0" smtClean="0">
                <a:solidFill>
                  <a:schemeClr val="tx2">
                    <a:lumMod val="75000"/>
                  </a:schemeClr>
                </a:solidFill>
              </a:rPr>
            </a:br>
            <a:r>
              <a:rPr lang="ru-RU" sz="2200" b="1" dirty="0" err="1" smtClean="0">
                <a:solidFill>
                  <a:schemeClr val="tx2">
                    <a:lumMod val="75000"/>
                  </a:schemeClr>
                </a:solidFill>
              </a:rPr>
              <a:t>Полухина</a:t>
            </a:r>
            <a:r>
              <a:rPr lang="ru-RU" sz="2200" b="1" dirty="0" smtClean="0">
                <a:solidFill>
                  <a:schemeClr val="tx2">
                    <a:lumMod val="75000"/>
                  </a:schemeClr>
                </a:solidFill>
              </a:rPr>
              <a:t> Е.Н.</a:t>
            </a:r>
            <a:br>
              <a:rPr lang="ru-RU" sz="2200" b="1" dirty="0" smtClean="0">
                <a:solidFill>
                  <a:schemeClr val="tx2">
                    <a:lumMod val="75000"/>
                  </a:schemeClr>
                </a:solidFill>
              </a:rPr>
            </a:br>
            <a:r>
              <a:rPr lang="ru-RU" sz="2200" b="1" dirty="0" smtClean="0">
                <a:solidFill>
                  <a:schemeClr val="tx2">
                    <a:lumMod val="75000"/>
                  </a:schemeClr>
                </a:solidFill>
              </a:rPr>
              <a:t>педагог-психолог МАДОУ д/с № 439</a:t>
            </a:r>
            <a:br>
              <a:rPr lang="ru-RU" sz="2200" b="1" dirty="0" smtClean="0">
                <a:solidFill>
                  <a:schemeClr val="tx2">
                    <a:lumMod val="75000"/>
                  </a:schemeClr>
                </a:solidFill>
              </a:rPr>
            </a:br>
            <a:r>
              <a:rPr lang="ru-RU" sz="4800" b="1" smtClean="0">
                <a:solidFill>
                  <a:schemeClr val="tx2">
                    <a:lumMod val="75000"/>
                  </a:schemeClr>
                </a:solidFill>
              </a:rPr>
              <a:t>Новосибирск </a:t>
            </a:r>
            <a:r>
              <a:rPr lang="ru-RU" sz="4800" b="1" smtClean="0">
                <a:solidFill>
                  <a:schemeClr val="tx2">
                    <a:lumMod val="75000"/>
                  </a:schemeClr>
                </a:solidFill>
              </a:rPr>
              <a:t>2019</a:t>
            </a:r>
            <a:endParaRPr lang="ru-RU" sz="4800" b="1" dirty="0">
              <a:solidFill>
                <a:schemeClr val="tx2">
                  <a:lumMod val="75000"/>
                </a:schemeClr>
              </a:solidFill>
            </a:endParaRPr>
          </a:p>
        </p:txBody>
      </p:sp>
    </p:spTree>
    <p:extLst>
      <p:ext uri="{BB962C8B-B14F-4D97-AF65-F5344CB8AC3E}">
        <p14:creationId xmlns:p14="http://schemas.microsoft.com/office/powerpoint/2010/main" val="2427194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normAutofit fontScale="90000"/>
          </a:bodyPr>
          <a:lstStyle/>
          <a:p>
            <a:pPr algn="l"/>
            <a:r>
              <a:rPr lang="ru-RU" sz="3600" b="1" dirty="0">
                <a:solidFill>
                  <a:srgbClr val="002060"/>
                </a:solidFill>
              </a:rPr>
              <a:t>2 этап </a:t>
            </a:r>
            <a:r>
              <a:rPr lang="ru-RU" sz="3600" dirty="0">
                <a:solidFill>
                  <a:srgbClr val="002060"/>
                </a:solidFill>
              </a:rPr>
              <a:t>– проведение заседания </a:t>
            </a:r>
            <a:r>
              <a:rPr lang="ru-RU" sz="3600" dirty="0" err="1">
                <a:solidFill>
                  <a:srgbClr val="002060"/>
                </a:solidFill>
              </a:rPr>
              <a:t>ПМПк</a:t>
            </a:r>
            <a:r>
              <a:rPr lang="ru-RU" sz="3600" dirty="0">
                <a:solidFill>
                  <a:srgbClr val="002060"/>
                </a:solidFill>
              </a:rPr>
              <a:t>, где обсуждаются результаты обследования, заполняется форма </a:t>
            </a:r>
            <a:r>
              <a:rPr lang="ru-RU" sz="3600" dirty="0" smtClean="0">
                <a:solidFill>
                  <a:srgbClr val="002060"/>
                </a:solidFill>
              </a:rPr>
              <a:t>«Заключение </a:t>
            </a:r>
            <a:r>
              <a:rPr lang="ru-RU" sz="3600" dirty="0" err="1" smtClean="0">
                <a:solidFill>
                  <a:srgbClr val="002060"/>
                </a:solidFill>
              </a:rPr>
              <a:t>ПМПк</a:t>
            </a:r>
            <a:r>
              <a:rPr lang="ru-RU" sz="3600" dirty="0" smtClean="0">
                <a:solidFill>
                  <a:srgbClr val="002060"/>
                </a:solidFill>
              </a:rPr>
              <a:t>», </a:t>
            </a:r>
            <a:r>
              <a:rPr lang="ru-RU" sz="3600" dirty="0">
                <a:solidFill>
                  <a:srgbClr val="002060"/>
                </a:solidFill>
              </a:rPr>
              <a:t>разрабатываются стратегия и рекомендации по психолого-медико-педагогическому сопровождению, оговариваются формы участия каждого специалиста, устанавливаются сроки выполнения той или иной работы, конкретный ответственный и формы </a:t>
            </a:r>
            <a:r>
              <a:rPr lang="ru-RU" sz="3600" dirty="0" smtClean="0">
                <a:solidFill>
                  <a:srgbClr val="002060"/>
                </a:solidFill>
              </a:rPr>
              <a:t>контроля заполняется соответствующая </a:t>
            </a:r>
            <a:r>
              <a:rPr lang="ru-RU" sz="3600" dirty="0">
                <a:solidFill>
                  <a:srgbClr val="002060"/>
                </a:solidFill>
              </a:rPr>
              <a:t>документация</a:t>
            </a:r>
            <a:r>
              <a:rPr lang="ru-RU" dirty="0" smtClean="0">
                <a:solidFill>
                  <a:srgbClr val="002060"/>
                </a:solidFill>
              </a:rPr>
              <a:t>.</a:t>
            </a:r>
            <a:br>
              <a:rPr lang="ru-RU" dirty="0" smtClean="0">
                <a:solidFill>
                  <a:srgbClr val="002060"/>
                </a:solidFill>
              </a:rPr>
            </a:br>
            <a:endParaRPr lang="ru-RU" dirty="0">
              <a:solidFill>
                <a:srgbClr val="002060"/>
              </a:solidFill>
            </a:endParaRPr>
          </a:p>
        </p:txBody>
      </p:sp>
    </p:spTree>
    <p:extLst>
      <p:ext uri="{BB962C8B-B14F-4D97-AF65-F5344CB8AC3E}">
        <p14:creationId xmlns:p14="http://schemas.microsoft.com/office/powerpoint/2010/main" val="146029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6466730"/>
          </a:xfrm>
        </p:spPr>
        <p:txBody>
          <a:bodyPr>
            <a:normAutofit/>
          </a:bodyPr>
          <a:lstStyle/>
          <a:p>
            <a:pPr algn="l"/>
            <a:r>
              <a:rPr lang="ru-RU" sz="3200" dirty="0" smtClean="0">
                <a:solidFill>
                  <a:srgbClr val="002060"/>
                </a:solidFill>
              </a:rPr>
              <a:t>«Заключение </a:t>
            </a:r>
            <a:r>
              <a:rPr lang="ru-RU" sz="3200" dirty="0" err="1" smtClean="0">
                <a:solidFill>
                  <a:srgbClr val="002060"/>
                </a:solidFill>
              </a:rPr>
              <a:t>ПМПк</a:t>
            </a:r>
            <a:r>
              <a:rPr lang="ru-RU" sz="3200" dirty="0" smtClean="0">
                <a:solidFill>
                  <a:srgbClr val="002060"/>
                </a:solidFill>
              </a:rPr>
              <a:t>» </a:t>
            </a:r>
            <a:r>
              <a:rPr lang="ru-RU" sz="3200" dirty="0">
                <a:solidFill>
                  <a:srgbClr val="002060"/>
                </a:solidFill>
              </a:rPr>
              <a:t>подписывают все педагоги, присутствовавшие на заседании, в том числе и председатель </a:t>
            </a:r>
            <a:r>
              <a:rPr lang="ru-RU" sz="3200" dirty="0" err="1">
                <a:solidFill>
                  <a:srgbClr val="002060"/>
                </a:solidFill>
              </a:rPr>
              <a:t>ПМПк</a:t>
            </a:r>
            <a:r>
              <a:rPr lang="ru-RU" sz="3200" dirty="0">
                <a:solidFill>
                  <a:srgbClr val="002060"/>
                </a:solidFill>
              </a:rPr>
              <a:t>, обязательно ставится дата и печать образовательного учреждения</a:t>
            </a:r>
            <a:r>
              <a:rPr lang="ru-RU" sz="3200" dirty="0" smtClean="0">
                <a:solidFill>
                  <a:srgbClr val="002060"/>
                </a:solidFill>
              </a:rPr>
              <a:t>.</a:t>
            </a:r>
            <a:br>
              <a:rPr lang="ru-RU" sz="3200" dirty="0" smtClean="0">
                <a:solidFill>
                  <a:srgbClr val="002060"/>
                </a:solidFill>
              </a:rPr>
            </a:br>
            <a:r>
              <a:rPr lang="ru-RU" sz="3200" dirty="0" smtClean="0">
                <a:solidFill>
                  <a:srgbClr val="002060"/>
                </a:solidFill>
              </a:rPr>
              <a:t>Заключения </a:t>
            </a:r>
            <a:r>
              <a:rPr lang="ru-RU" sz="3200" dirty="0">
                <a:solidFill>
                  <a:srgbClr val="002060"/>
                </a:solidFill>
              </a:rPr>
              <a:t>специалистов и коллегиальное заключение </a:t>
            </a:r>
            <a:r>
              <a:rPr lang="ru-RU" sz="3200" dirty="0" err="1">
                <a:solidFill>
                  <a:srgbClr val="002060"/>
                </a:solidFill>
              </a:rPr>
              <a:t>ПМПк</a:t>
            </a:r>
            <a:r>
              <a:rPr lang="ru-RU" sz="3200" dirty="0">
                <a:solidFill>
                  <a:srgbClr val="002060"/>
                </a:solidFill>
              </a:rPr>
              <a:t> доводятся до сведения родителей (законных представителей) воспитанников в доступной для понимания форме, предложенные рекомендации реализуются только с их согласия.</a:t>
            </a:r>
          </a:p>
        </p:txBody>
      </p:sp>
    </p:spTree>
    <p:extLst>
      <p:ext uri="{BB962C8B-B14F-4D97-AF65-F5344CB8AC3E}">
        <p14:creationId xmlns:p14="http://schemas.microsoft.com/office/powerpoint/2010/main" val="1410031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pPr algn="l"/>
            <a:r>
              <a:rPr lang="ru-RU" sz="3200" b="1" dirty="0">
                <a:solidFill>
                  <a:srgbClr val="002060"/>
                </a:solidFill>
              </a:rPr>
              <a:t>3 этап </a:t>
            </a:r>
            <a:r>
              <a:rPr lang="ru-RU" sz="3200" dirty="0">
                <a:solidFill>
                  <a:srgbClr val="002060"/>
                </a:solidFill>
              </a:rPr>
              <a:t>– выполнение решений </a:t>
            </a:r>
            <a:r>
              <a:rPr lang="ru-RU" sz="3200" dirty="0" err="1">
                <a:solidFill>
                  <a:srgbClr val="002060"/>
                </a:solidFill>
              </a:rPr>
              <a:t>ПМПк</a:t>
            </a:r>
            <a:r>
              <a:rPr lang="ru-RU" sz="3200" dirty="0">
                <a:solidFill>
                  <a:srgbClr val="002060"/>
                </a:solidFill>
              </a:rPr>
              <a:t> и контроль за их исполнением. Реализация коррекционно-воспитательной работы может осуществляться одним или совместно несколькими специалистами. Контроль за исполнением решений </a:t>
            </a:r>
            <a:r>
              <a:rPr lang="ru-RU" sz="3200" dirty="0" err="1">
                <a:solidFill>
                  <a:srgbClr val="002060"/>
                </a:solidFill>
              </a:rPr>
              <a:t>ПМПк</a:t>
            </a:r>
            <a:r>
              <a:rPr lang="ru-RU" sz="3200" dirty="0">
                <a:solidFill>
                  <a:srgbClr val="002060"/>
                </a:solidFill>
              </a:rPr>
              <a:t> берет на себя председатель </a:t>
            </a:r>
            <a:r>
              <a:rPr lang="ru-RU" sz="3200" dirty="0" err="1">
                <a:solidFill>
                  <a:srgbClr val="002060"/>
                </a:solidFill>
              </a:rPr>
              <a:t>ПМПк</a:t>
            </a:r>
            <a:r>
              <a:rPr lang="ru-RU" sz="3200" dirty="0">
                <a:solidFill>
                  <a:srgbClr val="002060"/>
                </a:solidFill>
              </a:rPr>
              <a:t>. По материалам консилиума возможно оказание консультативной помощи родителям (законным представителям) по проблемам обучения, воспитания и </a:t>
            </a:r>
            <a:r>
              <a:rPr lang="ru-RU" sz="3200" dirty="0" smtClean="0">
                <a:solidFill>
                  <a:srgbClr val="002060"/>
                </a:solidFill>
              </a:rPr>
              <a:t>дальнейшей совместной работы с ребенком.</a:t>
            </a:r>
            <a:endParaRPr lang="ru-RU" sz="3200" dirty="0">
              <a:solidFill>
                <a:srgbClr val="002060"/>
              </a:solidFill>
            </a:endParaRPr>
          </a:p>
        </p:txBody>
      </p:sp>
    </p:spTree>
    <p:extLst>
      <p:ext uri="{BB962C8B-B14F-4D97-AF65-F5344CB8AC3E}">
        <p14:creationId xmlns:p14="http://schemas.microsoft.com/office/powerpoint/2010/main" val="255540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92696"/>
            <a:ext cx="8229600" cy="5904656"/>
          </a:xfrm>
        </p:spPr>
        <p:txBody>
          <a:bodyPr>
            <a:noAutofit/>
          </a:bodyPr>
          <a:lstStyle/>
          <a:p>
            <a:pPr algn="l"/>
            <a:r>
              <a:rPr lang="ru-RU" sz="3000" b="1" dirty="0" smtClean="0">
                <a:solidFill>
                  <a:schemeClr val="tx2">
                    <a:lumMod val="75000"/>
                  </a:schemeClr>
                </a:solidFill>
              </a:rPr>
              <a:t>Документы к заседанию </a:t>
            </a:r>
            <a:r>
              <a:rPr lang="ru-RU" sz="3000" b="1" dirty="0" err="1" smtClean="0">
                <a:solidFill>
                  <a:schemeClr val="tx2">
                    <a:lumMod val="75000"/>
                  </a:schemeClr>
                </a:solidFill>
              </a:rPr>
              <a:t>ПМПк</a:t>
            </a:r>
            <a:r>
              <a:rPr lang="ru-RU" sz="3000" b="1" dirty="0" smtClean="0">
                <a:solidFill>
                  <a:schemeClr val="tx2">
                    <a:lumMod val="75000"/>
                  </a:schemeClr>
                </a:solidFill>
              </a:rPr>
              <a:t>:</a:t>
            </a:r>
            <a:br>
              <a:rPr lang="ru-RU" sz="3000" b="1" dirty="0" smtClean="0">
                <a:solidFill>
                  <a:schemeClr val="tx2">
                    <a:lumMod val="75000"/>
                  </a:schemeClr>
                </a:solidFill>
              </a:rPr>
            </a:br>
            <a:r>
              <a:rPr lang="ru-RU" sz="3000" b="1" dirty="0" smtClean="0">
                <a:solidFill>
                  <a:schemeClr val="tx2">
                    <a:lumMod val="75000"/>
                  </a:schemeClr>
                </a:solidFill>
              </a:rPr>
              <a:t>-</a:t>
            </a:r>
            <a:r>
              <a:rPr lang="ru-RU" sz="3000" b="1" dirty="0">
                <a:solidFill>
                  <a:schemeClr val="tx2">
                    <a:lumMod val="75000"/>
                  </a:schemeClr>
                </a:solidFill>
              </a:rPr>
              <a:t>п</a:t>
            </a:r>
            <a:r>
              <a:rPr lang="ru-RU" sz="3000" b="1" dirty="0" smtClean="0">
                <a:solidFill>
                  <a:schemeClr val="tx2">
                    <a:lumMod val="75000"/>
                  </a:schemeClr>
                </a:solidFill>
              </a:rPr>
              <a:t>редставление на ребёнка воспитателей,</a:t>
            </a:r>
            <a:br>
              <a:rPr lang="ru-RU" sz="3000" b="1" dirty="0" smtClean="0">
                <a:solidFill>
                  <a:schemeClr val="tx2">
                    <a:lumMod val="75000"/>
                  </a:schemeClr>
                </a:solidFill>
              </a:rPr>
            </a:br>
            <a:r>
              <a:rPr lang="ru-RU" sz="3000" b="1" dirty="0" smtClean="0">
                <a:solidFill>
                  <a:schemeClr val="tx2">
                    <a:lumMod val="75000"/>
                  </a:schemeClr>
                </a:solidFill>
              </a:rPr>
              <a:t/>
            </a:r>
            <a:br>
              <a:rPr lang="ru-RU" sz="3000" b="1" dirty="0" smtClean="0">
                <a:solidFill>
                  <a:schemeClr val="tx2">
                    <a:lumMod val="75000"/>
                  </a:schemeClr>
                </a:solidFill>
              </a:rPr>
            </a:br>
            <a:r>
              <a:rPr lang="ru-RU" sz="3000" b="1" dirty="0" smtClean="0">
                <a:solidFill>
                  <a:schemeClr val="tx2">
                    <a:lumMod val="75000"/>
                  </a:schemeClr>
                </a:solidFill>
              </a:rPr>
              <a:t>-журнал регистрации обращений в </a:t>
            </a:r>
            <a:r>
              <a:rPr lang="ru-RU" sz="3000" b="1" dirty="0" err="1" smtClean="0">
                <a:solidFill>
                  <a:schemeClr val="tx2">
                    <a:lumMod val="75000"/>
                  </a:schemeClr>
                </a:solidFill>
              </a:rPr>
              <a:t>ПМПк</a:t>
            </a:r>
            <a:r>
              <a:rPr lang="ru-RU" sz="3000" b="1" dirty="0" smtClean="0">
                <a:solidFill>
                  <a:schemeClr val="tx2">
                    <a:lumMod val="75000"/>
                  </a:schemeClr>
                </a:solidFill>
              </a:rPr>
              <a:t>,</a:t>
            </a:r>
            <a:br>
              <a:rPr lang="ru-RU" sz="3000" b="1" dirty="0" smtClean="0">
                <a:solidFill>
                  <a:schemeClr val="tx2">
                    <a:lumMod val="75000"/>
                  </a:schemeClr>
                </a:solidFill>
              </a:rPr>
            </a:br>
            <a:r>
              <a:rPr lang="ru-RU" sz="3000" b="1" dirty="0" smtClean="0">
                <a:solidFill>
                  <a:schemeClr val="tx2">
                    <a:lumMod val="75000"/>
                  </a:schemeClr>
                </a:solidFill>
              </a:rPr>
              <a:t> </a:t>
            </a:r>
            <a:br>
              <a:rPr lang="ru-RU" sz="3000" b="1" dirty="0" smtClean="0">
                <a:solidFill>
                  <a:schemeClr val="tx2">
                    <a:lumMod val="75000"/>
                  </a:schemeClr>
                </a:solidFill>
              </a:rPr>
            </a:br>
            <a:r>
              <a:rPr lang="ru-RU" sz="3000" b="1" dirty="0" smtClean="0">
                <a:solidFill>
                  <a:schemeClr val="tx2">
                    <a:lumMod val="75000"/>
                  </a:schemeClr>
                </a:solidFill>
              </a:rPr>
              <a:t>-договор с родителями,</a:t>
            </a:r>
            <a:br>
              <a:rPr lang="ru-RU" sz="3000" b="1" dirty="0" smtClean="0">
                <a:solidFill>
                  <a:schemeClr val="tx2">
                    <a:lumMod val="75000"/>
                  </a:schemeClr>
                </a:solidFill>
              </a:rPr>
            </a:br>
            <a:r>
              <a:rPr lang="ru-RU" sz="3000" b="1" dirty="0" smtClean="0">
                <a:solidFill>
                  <a:schemeClr val="tx2">
                    <a:lumMod val="75000"/>
                  </a:schemeClr>
                </a:solidFill>
              </a:rPr>
              <a:t/>
            </a:r>
            <a:br>
              <a:rPr lang="ru-RU" sz="3000" b="1" dirty="0" smtClean="0">
                <a:solidFill>
                  <a:schemeClr val="tx2">
                    <a:lumMod val="75000"/>
                  </a:schemeClr>
                </a:solidFill>
              </a:rPr>
            </a:br>
            <a:r>
              <a:rPr lang="ru-RU" sz="3000" b="1" dirty="0" smtClean="0">
                <a:solidFill>
                  <a:schemeClr val="tx2">
                    <a:lumMod val="75000"/>
                  </a:schemeClr>
                </a:solidFill>
              </a:rPr>
              <a:t>-заключение  педагога-психолога, </a:t>
            </a:r>
            <a:br>
              <a:rPr lang="ru-RU" sz="3000" b="1" dirty="0" smtClean="0">
                <a:solidFill>
                  <a:schemeClr val="tx2">
                    <a:lumMod val="75000"/>
                  </a:schemeClr>
                </a:solidFill>
              </a:rPr>
            </a:br>
            <a:r>
              <a:rPr lang="ru-RU" sz="3000" b="1" dirty="0" smtClean="0">
                <a:solidFill>
                  <a:schemeClr val="tx2">
                    <a:lumMod val="75000"/>
                  </a:schemeClr>
                </a:solidFill>
              </a:rPr>
              <a:t/>
            </a:r>
            <a:br>
              <a:rPr lang="ru-RU" sz="3000" b="1" dirty="0" smtClean="0">
                <a:solidFill>
                  <a:schemeClr val="tx2">
                    <a:lumMod val="75000"/>
                  </a:schemeClr>
                </a:solidFill>
              </a:rPr>
            </a:br>
            <a:r>
              <a:rPr lang="ru-RU" sz="3000" b="1" dirty="0">
                <a:solidFill>
                  <a:schemeClr val="tx2">
                    <a:lumMod val="75000"/>
                  </a:schemeClr>
                </a:solidFill>
              </a:rPr>
              <a:t>-</a:t>
            </a:r>
            <a:r>
              <a:rPr lang="ru-RU" sz="3000" b="1" dirty="0" smtClean="0">
                <a:solidFill>
                  <a:schemeClr val="tx2">
                    <a:lumMod val="75000"/>
                  </a:schemeClr>
                </a:solidFill>
              </a:rPr>
              <a:t>заключение  учителя-логопеда, </a:t>
            </a:r>
            <a:br>
              <a:rPr lang="ru-RU" sz="3000" b="1" dirty="0" smtClean="0">
                <a:solidFill>
                  <a:schemeClr val="tx2">
                    <a:lumMod val="75000"/>
                  </a:schemeClr>
                </a:solidFill>
              </a:rPr>
            </a:br>
            <a:r>
              <a:rPr lang="ru-RU" sz="3000" b="1" dirty="0" smtClean="0">
                <a:solidFill>
                  <a:schemeClr val="tx2">
                    <a:lumMod val="75000"/>
                  </a:schemeClr>
                </a:solidFill>
              </a:rPr>
              <a:t/>
            </a:r>
            <a:br>
              <a:rPr lang="ru-RU" sz="3000" b="1" dirty="0" smtClean="0">
                <a:solidFill>
                  <a:schemeClr val="tx2">
                    <a:lumMod val="75000"/>
                  </a:schemeClr>
                </a:solidFill>
              </a:rPr>
            </a:br>
            <a:r>
              <a:rPr lang="ru-RU" sz="3000" b="1" dirty="0" smtClean="0">
                <a:solidFill>
                  <a:schemeClr val="tx2">
                    <a:lumMod val="75000"/>
                  </a:schemeClr>
                </a:solidFill>
              </a:rPr>
              <a:t>-сведения о состоянии здоровья ребенка( из медицинской карты ребёнка),</a:t>
            </a:r>
            <a:br>
              <a:rPr lang="ru-RU" sz="3000" b="1" dirty="0" smtClean="0">
                <a:solidFill>
                  <a:schemeClr val="tx2">
                    <a:lumMod val="75000"/>
                  </a:schemeClr>
                </a:solidFill>
              </a:rPr>
            </a:br>
            <a:r>
              <a:rPr lang="ru-RU" sz="3000" b="1" dirty="0" smtClean="0">
                <a:solidFill>
                  <a:schemeClr val="tx2">
                    <a:lumMod val="75000"/>
                  </a:schemeClr>
                </a:solidFill>
              </a:rPr>
              <a:t/>
            </a:r>
            <a:br>
              <a:rPr lang="ru-RU" sz="3000" b="1" dirty="0" smtClean="0">
                <a:solidFill>
                  <a:schemeClr val="tx2">
                    <a:lumMod val="75000"/>
                  </a:schemeClr>
                </a:solidFill>
              </a:rPr>
            </a:br>
            <a:r>
              <a:rPr lang="ru-RU" sz="3000" b="1" dirty="0" smtClean="0">
                <a:solidFill>
                  <a:schemeClr val="tx2">
                    <a:lumMod val="75000"/>
                  </a:schemeClr>
                </a:solidFill>
              </a:rPr>
              <a:t>- журнал протоколов заседаний.</a:t>
            </a:r>
            <a:br>
              <a:rPr lang="ru-RU" sz="3000" b="1" dirty="0" smtClean="0">
                <a:solidFill>
                  <a:schemeClr val="tx2">
                    <a:lumMod val="75000"/>
                  </a:schemeClr>
                </a:solidFill>
              </a:rPr>
            </a:br>
            <a:endParaRPr lang="ru-RU" sz="3000" b="1" dirty="0">
              <a:solidFill>
                <a:schemeClr val="tx2">
                  <a:lumMod val="75000"/>
                </a:schemeClr>
              </a:solidFill>
            </a:endParaRPr>
          </a:p>
        </p:txBody>
      </p:sp>
    </p:spTree>
    <p:extLst>
      <p:ext uri="{BB962C8B-B14F-4D97-AF65-F5344CB8AC3E}">
        <p14:creationId xmlns:p14="http://schemas.microsoft.com/office/powerpoint/2010/main" val="168018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3146" b="18645"/>
          <a:stretch/>
        </p:blipFill>
        <p:spPr>
          <a:xfrm>
            <a:off x="1331640" y="0"/>
            <a:ext cx="5665142" cy="6858000"/>
          </a:xfrm>
          <a:prstGeom prst="rect">
            <a:avLst/>
          </a:prstGeom>
        </p:spPr>
      </p:pic>
    </p:spTree>
    <p:extLst>
      <p:ext uri="{BB962C8B-B14F-4D97-AF65-F5344CB8AC3E}">
        <p14:creationId xmlns:p14="http://schemas.microsoft.com/office/powerpoint/2010/main" val="225769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312749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957"/>
            <a:ext cx="9144000" cy="6466086"/>
          </a:xfrm>
          <a:prstGeom prst="rect">
            <a:avLst/>
          </a:prstGeom>
        </p:spPr>
      </p:pic>
    </p:spTree>
    <p:extLst>
      <p:ext uri="{BB962C8B-B14F-4D97-AF65-F5344CB8AC3E}">
        <p14:creationId xmlns:p14="http://schemas.microsoft.com/office/powerpoint/2010/main" val="159867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3"/>
          </a:xfrm>
        </p:spPr>
        <p:txBody>
          <a:bodyPr>
            <a:noAutofit/>
          </a:bodyPr>
          <a:lstStyle/>
          <a:p>
            <a:r>
              <a:rPr lang="ru-RU" sz="2800" b="1" dirty="0" smtClean="0">
                <a:solidFill>
                  <a:srgbClr val="002060"/>
                </a:solidFill>
              </a:rPr>
              <a:t>Схема для подготовки педагогической характеристики</a:t>
            </a:r>
            <a:endParaRPr lang="ru-RU" sz="2800" b="1" dirty="0">
              <a:solidFill>
                <a:srgbClr val="00206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764703"/>
            <a:ext cx="4367532" cy="6093295"/>
          </a:xfrm>
          <a:prstGeom prst="rect">
            <a:avLst/>
          </a:prstGeom>
        </p:spPr>
      </p:pic>
    </p:spTree>
    <p:extLst>
      <p:ext uri="{BB962C8B-B14F-4D97-AF65-F5344CB8AC3E}">
        <p14:creationId xmlns:p14="http://schemas.microsoft.com/office/powerpoint/2010/main" val="160121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777\AppData\Local\Temp\лепки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217" y="716"/>
            <a:ext cx="484956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777\AppData\Local\Temp\_doc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7849" y="0"/>
            <a:ext cx="48483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85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614331"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794" y="0"/>
            <a:ext cx="4559206" cy="6858000"/>
          </a:xfrm>
          <a:prstGeom prst="rect">
            <a:avLst/>
          </a:prstGeom>
        </p:spPr>
      </p:pic>
    </p:spTree>
    <p:extLst>
      <p:ext uri="{BB962C8B-B14F-4D97-AF65-F5344CB8AC3E}">
        <p14:creationId xmlns:p14="http://schemas.microsoft.com/office/powerpoint/2010/main" val="257605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741368"/>
          </a:xfrm>
        </p:spPr>
        <p:txBody>
          <a:bodyPr>
            <a:normAutofit fontScale="90000"/>
          </a:bodyPr>
          <a:lstStyle/>
          <a:p>
            <a:r>
              <a:rPr lang="ru-RU" sz="3600" b="1" dirty="0" smtClean="0">
                <a:solidFill>
                  <a:schemeClr val="tx2">
                    <a:lumMod val="75000"/>
                  </a:schemeClr>
                </a:solidFill>
              </a:rPr>
              <a:t>В основе деятельности психолого-медико-педагогического  консилиума  лежат следующие нормативные документы:</a:t>
            </a:r>
            <a:br>
              <a:rPr lang="ru-RU" sz="3600" b="1" dirty="0" smtClean="0">
                <a:solidFill>
                  <a:schemeClr val="tx2">
                    <a:lumMod val="75000"/>
                  </a:schemeClr>
                </a:solidFill>
              </a:rPr>
            </a:br>
            <a:r>
              <a:rPr lang="ru-RU" sz="3300" b="1" dirty="0" smtClean="0">
                <a:solidFill>
                  <a:schemeClr val="tx2">
                    <a:lumMod val="75000"/>
                  </a:schemeClr>
                </a:solidFill>
              </a:rPr>
              <a:t>1</a:t>
            </a:r>
            <a:r>
              <a:rPr lang="ru-RU" sz="3300" dirty="0" smtClean="0">
                <a:solidFill>
                  <a:schemeClr val="tx2">
                    <a:lumMod val="75000"/>
                  </a:schemeClr>
                </a:solidFill>
              </a:rPr>
              <a:t>. Конвенция о правах ребенка.</a:t>
            </a:r>
            <a:br>
              <a:rPr lang="ru-RU" sz="3300" dirty="0" smtClean="0">
                <a:solidFill>
                  <a:schemeClr val="tx2">
                    <a:lumMod val="75000"/>
                  </a:schemeClr>
                </a:solidFill>
              </a:rPr>
            </a:br>
            <a:r>
              <a:rPr lang="ru-RU" sz="3300" dirty="0" smtClean="0">
                <a:solidFill>
                  <a:schemeClr val="tx2">
                    <a:lumMod val="75000"/>
                  </a:schemeClr>
                </a:solidFill>
              </a:rPr>
              <a:t>2.Федеральный </a:t>
            </a:r>
            <a:r>
              <a:rPr lang="ru-RU" sz="3300" dirty="0">
                <a:solidFill>
                  <a:schemeClr val="tx2">
                    <a:lumMod val="75000"/>
                  </a:schemeClr>
                </a:solidFill>
              </a:rPr>
              <a:t>закон "Об образовании в Российской Федерации" от 29.12.2012 N 273-ФЗ </a:t>
            </a:r>
            <a:r>
              <a:rPr lang="ru-RU" sz="3300" dirty="0" smtClean="0">
                <a:solidFill>
                  <a:schemeClr val="tx2">
                    <a:lumMod val="75000"/>
                  </a:schemeClr>
                </a:solidFill>
              </a:rPr>
              <a:t/>
            </a:r>
            <a:br>
              <a:rPr lang="ru-RU" sz="3300" dirty="0" smtClean="0">
                <a:solidFill>
                  <a:schemeClr val="tx2">
                    <a:lumMod val="75000"/>
                  </a:schemeClr>
                </a:solidFill>
              </a:rPr>
            </a:br>
            <a:r>
              <a:rPr lang="ru-RU" sz="3300" b="1" dirty="0" smtClean="0">
                <a:solidFill>
                  <a:schemeClr val="tx2">
                    <a:lumMod val="75000"/>
                  </a:schemeClr>
                </a:solidFill>
              </a:rPr>
              <a:t>3. </a:t>
            </a:r>
            <a:r>
              <a:rPr lang="ru-RU" sz="3300" dirty="0" smtClean="0">
                <a:solidFill>
                  <a:schemeClr val="tx2">
                    <a:lumMod val="75000"/>
                  </a:schemeClr>
                </a:solidFill>
              </a:rPr>
              <a:t>Письмо Министерства образования РФ «Организация работы психолого-медико-педагогического консилиума в образовательных учреждениях» от 27.03.2000 №27/901 – 6.</a:t>
            </a:r>
            <a:br>
              <a:rPr lang="ru-RU" sz="3300" dirty="0" smtClean="0">
                <a:solidFill>
                  <a:schemeClr val="tx2">
                    <a:lumMod val="75000"/>
                  </a:schemeClr>
                </a:solidFill>
              </a:rPr>
            </a:br>
            <a:r>
              <a:rPr lang="ru-RU" sz="3300" b="1" dirty="0" smtClean="0">
                <a:solidFill>
                  <a:schemeClr val="tx2">
                    <a:lumMod val="75000"/>
                  </a:schemeClr>
                </a:solidFill>
              </a:rPr>
              <a:t>4</a:t>
            </a:r>
            <a:r>
              <a:rPr lang="ru-RU" sz="3300" dirty="0" smtClean="0">
                <a:solidFill>
                  <a:schemeClr val="tx2">
                    <a:lumMod val="75000"/>
                  </a:schemeClr>
                </a:solidFill>
              </a:rPr>
              <a:t>. Положение о </a:t>
            </a:r>
            <a:r>
              <a:rPr lang="ru-RU" sz="3300" dirty="0" err="1" smtClean="0">
                <a:solidFill>
                  <a:schemeClr val="tx2">
                    <a:lumMod val="75000"/>
                  </a:schemeClr>
                </a:solidFill>
              </a:rPr>
              <a:t>ПМПк</a:t>
            </a:r>
            <a:r>
              <a:rPr lang="ru-RU" sz="3300" dirty="0" smtClean="0">
                <a:solidFill>
                  <a:schemeClr val="tx2">
                    <a:lumMod val="75000"/>
                  </a:schemeClr>
                </a:solidFill>
              </a:rPr>
              <a:t/>
            </a:r>
            <a:br>
              <a:rPr lang="ru-RU" sz="3300" dirty="0" smtClean="0">
                <a:solidFill>
                  <a:schemeClr val="tx2">
                    <a:lumMod val="75000"/>
                  </a:schemeClr>
                </a:solidFill>
              </a:rPr>
            </a:br>
            <a:r>
              <a:rPr lang="ru-RU" sz="3300" b="1" dirty="0" smtClean="0">
                <a:solidFill>
                  <a:schemeClr val="tx2">
                    <a:lumMod val="75000"/>
                  </a:schemeClr>
                </a:solidFill>
              </a:rPr>
              <a:t>5.</a:t>
            </a:r>
            <a:r>
              <a:rPr lang="ru-RU" sz="3300" dirty="0" smtClean="0">
                <a:solidFill>
                  <a:schemeClr val="tx2">
                    <a:lumMod val="75000"/>
                  </a:schemeClr>
                </a:solidFill>
              </a:rPr>
              <a:t>Устав образовательного учреждения</a:t>
            </a:r>
            <a:br>
              <a:rPr lang="ru-RU" sz="3300" dirty="0" smtClean="0">
                <a:solidFill>
                  <a:schemeClr val="tx2">
                    <a:lumMod val="75000"/>
                  </a:schemeClr>
                </a:solidFill>
              </a:rPr>
            </a:br>
            <a:r>
              <a:rPr lang="ru-RU" sz="3300" b="1" dirty="0" smtClean="0">
                <a:solidFill>
                  <a:schemeClr val="tx2">
                    <a:lumMod val="75000"/>
                  </a:schemeClr>
                </a:solidFill>
              </a:rPr>
              <a:t>6.</a:t>
            </a:r>
            <a:r>
              <a:rPr lang="ru-RU" sz="3300" dirty="0" smtClean="0">
                <a:solidFill>
                  <a:schemeClr val="tx2">
                    <a:lumMod val="75000"/>
                  </a:schemeClr>
                </a:solidFill>
              </a:rPr>
              <a:t>Договор между образовательным учреждением и родителями (законными представителями) воспитанника </a:t>
            </a:r>
            <a:endParaRPr lang="ru-RU" sz="3300" dirty="0">
              <a:solidFill>
                <a:schemeClr val="tx2">
                  <a:lumMod val="75000"/>
                </a:schemeClr>
              </a:solidFill>
            </a:endParaRPr>
          </a:p>
        </p:txBody>
      </p:sp>
    </p:spTree>
    <p:extLst>
      <p:ext uri="{BB962C8B-B14F-4D97-AF65-F5344CB8AC3E}">
        <p14:creationId xmlns:p14="http://schemas.microsoft.com/office/powerpoint/2010/main" val="1015176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920880" cy="942308"/>
          </a:xfrm>
        </p:spPr>
        <p:txBody>
          <a:bodyPr/>
          <a:lstStyle/>
          <a:p>
            <a:r>
              <a:rPr lang="ru-RU" b="1" dirty="0" smtClean="0">
                <a:solidFill>
                  <a:schemeClr val="tx2">
                    <a:lumMod val="75000"/>
                  </a:schemeClr>
                </a:solidFill>
              </a:rPr>
              <a:t>Алгоритм </a:t>
            </a:r>
            <a:r>
              <a:rPr lang="ru-RU" b="1" dirty="0" err="1" smtClean="0">
                <a:solidFill>
                  <a:schemeClr val="tx2">
                    <a:lumMod val="75000"/>
                  </a:schemeClr>
                </a:solidFill>
              </a:rPr>
              <a:t>ПМПк</a:t>
            </a:r>
            <a:endParaRPr lang="ru-RU" b="1" dirty="0">
              <a:solidFill>
                <a:schemeClr val="tx2">
                  <a:lumMod val="75000"/>
                </a:schemeClr>
              </a:solidFill>
            </a:endParaRPr>
          </a:p>
        </p:txBody>
      </p:sp>
      <p:pic>
        <p:nvPicPr>
          <p:cNvPr id="103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214" y="1997858"/>
            <a:ext cx="428964" cy="7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8281" y="2758419"/>
            <a:ext cx="390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8372" y="1294515"/>
            <a:ext cx="3905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498" y="3431381"/>
            <a:ext cx="37782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7156" y="4253624"/>
            <a:ext cx="3968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4797" y="5043237"/>
            <a:ext cx="384709"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a:off x="202695" y="3841384"/>
            <a:ext cx="4116024" cy="84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Составление индивидуального маршрута развития ребёнка или дополнительное обследование.</a:t>
            </a:r>
            <a:endParaRPr lang="ru-RU" dirty="0"/>
          </a:p>
        </p:txBody>
      </p:sp>
      <p:sp>
        <p:nvSpPr>
          <p:cNvPr id="6" name="Скругленный прямоугольник 5"/>
          <p:cNvSpPr/>
          <p:nvPr/>
        </p:nvSpPr>
        <p:spPr>
          <a:xfrm>
            <a:off x="4898687" y="4313949"/>
            <a:ext cx="408046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Отслеживание динамики развития ребёнка.</a:t>
            </a:r>
            <a:endParaRPr lang="ru-RU" dirty="0"/>
          </a:p>
        </p:txBody>
      </p:sp>
      <p:sp>
        <p:nvSpPr>
          <p:cNvPr id="7" name="Скругленный прямоугольник 6"/>
          <p:cNvSpPr/>
          <p:nvPr/>
        </p:nvSpPr>
        <p:spPr>
          <a:xfrm>
            <a:off x="4928806" y="2887649"/>
            <a:ext cx="3990147" cy="658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Заседание консилиума.</a:t>
            </a:r>
            <a:endParaRPr lang="ru-RU" dirty="0"/>
          </a:p>
        </p:txBody>
      </p:sp>
      <p:sp>
        <p:nvSpPr>
          <p:cNvPr id="8" name="Скругленный прямоугольник 7"/>
          <p:cNvSpPr/>
          <p:nvPr/>
        </p:nvSpPr>
        <p:spPr>
          <a:xfrm>
            <a:off x="154197" y="2568059"/>
            <a:ext cx="4208545" cy="418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Диагностика.</a:t>
            </a:r>
            <a:endParaRPr lang="ru-RU" dirty="0"/>
          </a:p>
        </p:txBody>
      </p:sp>
      <p:sp>
        <p:nvSpPr>
          <p:cNvPr id="9" name="Скругленный прямоугольник 8"/>
          <p:cNvSpPr/>
          <p:nvPr/>
        </p:nvSpPr>
        <p:spPr>
          <a:xfrm>
            <a:off x="100474" y="1075950"/>
            <a:ext cx="4357898" cy="4773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Выявление проблемы у ребёнка.</a:t>
            </a:r>
            <a:endParaRPr lang="ru-RU" dirty="0"/>
          </a:p>
        </p:txBody>
      </p:sp>
      <p:sp>
        <p:nvSpPr>
          <p:cNvPr id="10" name="Скругленный прямоугольник 9"/>
          <p:cNvSpPr/>
          <p:nvPr/>
        </p:nvSpPr>
        <p:spPr>
          <a:xfrm>
            <a:off x="4744178" y="1682197"/>
            <a:ext cx="4070056" cy="481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Беседа с родителями.</a:t>
            </a:r>
            <a:endParaRPr lang="ru-RU" dirty="0"/>
          </a:p>
        </p:txBody>
      </p:sp>
      <p:sp>
        <p:nvSpPr>
          <p:cNvPr id="11" name="Скругленный прямоугольник 10"/>
          <p:cNvSpPr/>
          <p:nvPr/>
        </p:nvSpPr>
        <p:spPr>
          <a:xfrm>
            <a:off x="100474" y="5540613"/>
            <a:ext cx="4429222" cy="802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 необходимости внесение изменений в </a:t>
            </a:r>
            <a:r>
              <a:rPr lang="ru-RU" smtClean="0"/>
              <a:t>инди</a:t>
            </a:r>
            <a:endParaRPr lang="ru-RU" dirty="0"/>
          </a:p>
        </p:txBody>
      </p:sp>
    </p:spTree>
    <p:extLst>
      <p:ext uri="{BB962C8B-B14F-4D97-AF65-F5344CB8AC3E}">
        <p14:creationId xmlns:p14="http://schemas.microsoft.com/office/powerpoint/2010/main" val="198018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r>
              <a:rPr lang="ru-RU" b="1" dirty="0" smtClean="0">
                <a:solidFill>
                  <a:schemeClr val="tx2">
                    <a:lumMod val="75000"/>
                  </a:schemeClr>
                </a:solidFill>
              </a:rPr>
              <a:t>Дополнительное обследование</a:t>
            </a:r>
            <a:br>
              <a:rPr lang="ru-RU" b="1" dirty="0" smtClean="0">
                <a:solidFill>
                  <a:schemeClr val="tx2">
                    <a:lumMod val="75000"/>
                  </a:schemeClr>
                </a:solidFill>
              </a:rPr>
            </a:br>
            <a:r>
              <a:rPr lang="ru-RU" sz="3600" dirty="0" smtClean="0"/>
              <a:t>Муниципальное казенное учреждение дополнительного профессионального образования города Новосибирска </a:t>
            </a:r>
            <a:br>
              <a:rPr lang="ru-RU" sz="3600" dirty="0" smtClean="0"/>
            </a:br>
            <a:r>
              <a:rPr lang="ru-RU" sz="3600" dirty="0" smtClean="0"/>
              <a:t>Городской центр образования и здоровья «Магистр» </a:t>
            </a:r>
            <a:br>
              <a:rPr lang="ru-RU" sz="3600" dirty="0" smtClean="0"/>
            </a:br>
            <a:r>
              <a:rPr lang="ru-RU" sz="3600" b="1" dirty="0" smtClean="0"/>
              <a:t>Адрес</a:t>
            </a:r>
            <a:r>
              <a:rPr lang="ru-RU" sz="3600" dirty="0" smtClean="0"/>
              <a:t>: </a:t>
            </a:r>
            <a:r>
              <a:rPr lang="ru-RU" sz="3600" dirty="0"/>
              <a:t>630004, Российская Федерация, Сибирский федеральный округ, Новосибирская обл., Новосибирск г., Дмитрия </a:t>
            </a:r>
            <a:r>
              <a:rPr lang="ru-RU" sz="3600" dirty="0" err="1"/>
              <a:t>Шамшурина</a:t>
            </a:r>
            <a:r>
              <a:rPr lang="ru-RU" sz="3600" dirty="0"/>
              <a:t> ул., д.6</a:t>
            </a:r>
            <a:r>
              <a:rPr lang="ru-RU" sz="3600" dirty="0" smtClean="0"/>
              <a:t/>
            </a:r>
            <a:br>
              <a:rPr lang="ru-RU" sz="3600" dirty="0" smtClean="0"/>
            </a:br>
            <a:r>
              <a:rPr lang="ru-RU" sz="3600" b="1" dirty="0"/>
              <a:t>Телефон: 	 (383) 222 26 10; </a:t>
            </a:r>
            <a:br>
              <a:rPr lang="ru-RU" sz="3600" b="1" dirty="0"/>
            </a:br>
            <a:r>
              <a:rPr lang="ru-RU" sz="3600" b="1" dirty="0"/>
              <a:t>Факс: 	 (383) 222 26 16; </a:t>
            </a:r>
            <a:br>
              <a:rPr lang="ru-RU" sz="3600" b="1" dirty="0"/>
            </a:br>
            <a:r>
              <a:rPr lang="ru-RU" sz="3600" b="1" dirty="0"/>
              <a:t>E-</a:t>
            </a:r>
            <a:r>
              <a:rPr lang="ru-RU" sz="3600" b="1" dirty="0" err="1"/>
              <a:t>Mail</a:t>
            </a:r>
            <a:r>
              <a:rPr lang="ru-RU" sz="3600" b="1" dirty="0"/>
              <a:t>: 	nskmagistr@mail.ru; </a:t>
            </a:r>
            <a:endParaRPr lang="ru-RU" sz="3600" dirty="0"/>
          </a:p>
        </p:txBody>
      </p:sp>
    </p:spTree>
    <p:extLst>
      <p:ext uri="{BB962C8B-B14F-4D97-AF65-F5344CB8AC3E}">
        <p14:creationId xmlns:p14="http://schemas.microsoft.com/office/powerpoint/2010/main" val="2583932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9036496" cy="6858000"/>
          </a:xfrm>
        </p:spPr>
        <p:txBody>
          <a:bodyPr>
            <a:noAutofit/>
          </a:bodyPr>
          <a:lstStyle/>
          <a:p>
            <a:pPr algn="l"/>
            <a:r>
              <a:rPr lang="ru-RU" sz="2400" b="1" dirty="0" smtClean="0">
                <a:solidFill>
                  <a:schemeClr val="tx2">
                    <a:lumMod val="75000"/>
                  </a:schemeClr>
                </a:solidFill>
              </a:rPr>
              <a:t>Перечень документов, представляемых </a:t>
            </a:r>
            <a:r>
              <a:rPr lang="ru-RU" sz="2400" b="1" smtClean="0">
                <a:solidFill>
                  <a:schemeClr val="tx2">
                    <a:lumMod val="75000"/>
                  </a:schemeClr>
                </a:solidFill>
              </a:rPr>
              <a:t>на ТПМПК</a:t>
            </a:r>
            <a:r>
              <a:rPr lang="ru-RU" sz="2400" dirty="0" smtClean="0">
                <a:solidFill>
                  <a:schemeClr val="tx2">
                    <a:lumMod val="75000"/>
                  </a:schemeClr>
                </a:solidFill>
              </a:rPr>
              <a:t>:</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заявление о проведении или согласие на проведение обследования ребенка в комиссии,</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свидетельство о рождении ребенка</a:t>
            </a:r>
            <a:r>
              <a:rPr lang="ru-RU" sz="2400" dirty="0">
                <a:solidFill>
                  <a:schemeClr val="tx2">
                    <a:lumMod val="75000"/>
                  </a:schemeClr>
                </a:solidFill>
              </a:rPr>
              <a:t>,</a:t>
            </a:r>
            <a:r>
              <a:rPr lang="ru-RU" sz="2400" dirty="0" smtClean="0">
                <a:solidFill>
                  <a:schemeClr val="tx2">
                    <a:lumMod val="75000"/>
                  </a:schemeClr>
                </a:solidFill>
              </a:rPr>
              <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направление образовательной организации, карта ребенка,</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заключение (заключения) психолого-медико-педагогического консилиума образовательной организации,</a:t>
            </a:r>
            <a:br>
              <a:rPr lang="ru-RU" sz="2400" dirty="0" smtClean="0">
                <a:solidFill>
                  <a:schemeClr val="tx2">
                    <a:lumMod val="75000"/>
                  </a:schemeClr>
                </a:solidFill>
              </a:rPr>
            </a:br>
            <a:r>
              <a:rPr lang="ru-RU" sz="2400" dirty="0" smtClean="0">
                <a:solidFill>
                  <a:schemeClr val="tx2">
                    <a:lumMod val="75000"/>
                  </a:schemeClr>
                </a:solidFill>
              </a:rPr>
              <a:t>-характеристики, выданные образовательной организацией,</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заключение (заключения) ПМПК о результатах ранее проведенного обследования ребенка,</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выписка из истории развития ребенка с заключениями врачей, наблюдающих ребенка в медицинской организации по месту жительства (регистрации),</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заключения врачей-специалистов, наблюдающих ребенка (при наличии),</a:t>
            </a:r>
            <a:br>
              <a:rPr lang="ru-RU" sz="2400" dirty="0" smtClean="0">
                <a:solidFill>
                  <a:schemeClr val="tx2">
                    <a:lumMod val="75000"/>
                  </a:schemeClr>
                </a:solidFill>
              </a:rPr>
            </a:br>
            <a:r>
              <a:rPr lang="ru-RU" sz="2400" b="1" dirty="0" smtClean="0">
                <a:solidFill>
                  <a:schemeClr val="tx2">
                    <a:lumMod val="75000"/>
                  </a:schemeClr>
                </a:solidFill>
              </a:rPr>
              <a:t>-</a:t>
            </a:r>
            <a:r>
              <a:rPr lang="ru-RU" sz="2400" dirty="0" smtClean="0">
                <a:solidFill>
                  <a:schemeClr val="tx2">
                    <a:lumMod val="75000"/>
                  </a:schemeClr>
                </a:solidFill>
              </a:rPr>
              <a:t>результаты самостоятельной продуктивной деятельности ребенка (рисунок).</a:t>
            </a:r>
          </a:p>
        </p:txBody>
      </p:sp>
    </p:spTree>
    <p:extLst>
      <p:ext uri="{BB962C8B-B14F-4D97-AF65-F5344CB8AC3E}">
        <p14:creationId xmlns:p14="http://schemas.microsoft.com/office/powerpoint/2010/main" val="3003239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25676"/>
            <a:ext cx="4849565" cy="6858000"/>
          </a:xfrm>
          <a:prstGeom prst="rect">
            <a:avLst/>
          </a:prstGeom>
        </p:spPr>
      </p:pic>
    </p:spTree>
    <p:extLst>
      <p:ext uri="{BB962C8B-B14F-4D97-AF65-F5344CB8AC3E}">
        <p14:creationId xmlns:p14="http://schemas.microsoft.com/office/powerpoint/2010/main" val="286571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7217" y="0"/>
            <a:ext cx="4849565" cy="6858000"/>
          </a:xfrm>
          <a:prstGeom prst="rect">
            <a:avLst/>
          </a:prstGeom>
        </p:spPr>
      </p:pic>
    </p:spTree>
    <p:extLst>
      <p:ext uri="{BB962C8B-B14F-4D97-AF65-F5344CB8AC3E}">
        <p14:creationId xmlns:p14="http://schemas.microsoft.com/office/powerpoint/2010/main" val="1564547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0"/>
            <a:ext cx="4849565" cy="6858000"/>
          </a:xfrm>
          <a:prstGeom prst="rect">
            <a:avLst/>
          </a:prstGeom>
        </p:spPr>
      </p:pic>
    </p:spTree>
    <p:extLst>
      <p:ext uri="{BB962C8B-B14F-4D97-AF65-F5344CB8AC3E}">
        <p14:creationId xmlns:p14="http://schemas.microsoft.com/office/powerpoint/2010/main" val="2581009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165304"/>
          </a:xfrm>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sz="3100" b="1" dirty="0">
                <a:solidFill>
                  <a:srgbClr val="002060"/>
                </a:solidFill>
              </a:rPr>
              <a:t/>
            </a:r>
            <a:br>
              <a:rPr lang="ru-RU" sz="3100" b="1" dirty="0">
                <a:solidFill>
                  <a:srgbClr val="002060"/>
                </a:solidFill>
              </a:rPr>
            </a:br>
            <a:r>
              <a:rPr lang="ru-RU" sz="3100" b="1" dirty="0">
                <a:solidFill>
                  <a:srgbClr val="002060"/>
                </a:solidFill>
              </a:rPr>
              <a:t>«ОБЛАСТНОЙ ЦЕНТР ДИАГНОСТИКИ И КОНСУЛЬТИРОВАНИЯ»</a:t>
            </a:r>
            <a:br>
              <a:rPr lang="ru-RU" sz="3100" b="1" dirty="0">
                <a:solidFill>
                  <a:srgbClr val="002060"/>
                </a:solidFill>
              </a:rPr>
            </a:br>
            <a:r>
              <a:rPr lang="ru-RU" sz="3100" b="1" dirty="0">
                <a:solidFill>
                  <a:srgbClr val="002060"/>
                </a:solidFill>
              </a:rPr>
              <a:t>Государственное бюджетное учреждение Новосибирской области – Центр психолого-педагогической, медицинской и социальной помощи детям ГБУ НСО «ОЦДК</a:t>
            </a:r>
            <a:r>
              <a:rPr lang="ru-RU" sz="3100" b="1" dirty="0" smtClean="0">
                <a:solidFill>
                  <a:srgbClr val="002060"/>
                </a:solidFill>
              </a:rPr>
              <a:t>»</a:t>
            </a:r>
            <a:r>
              <a:rPr lang="ru-RU" b="1" dirty="0">
                <a:solidFill>
                  <a:srgbClr val="002060"/>
                </a:solidFill>
              </a:rPr>
              <a:t/>
            </a:r>
            <a:br>
              <a:rPr lang="ru-RU" b="1" dirty="0">
                <a:solidFill>
                  <a:srgbClr val="002060"/>
                </a:solidFill>
              </a:rPr>
            </a:br>
            <a:r>
              <a:rPr lang="ru-RU" sz="2200" b="1" dirty="0" smtClean="0">
                <a:solidFill>
                  <a:srgbClr val="002060"/>
                </a:solidFill>
              </a:rPr>
              <a:t>Адрес</a:t>
            </a:r>
            <a:r>
              <a:rPr lang="ru-RU" sz="2200" b="1" dirty="0">
                <a:solidFill>
                  <a:srgbClr val="002060"/>
                </a:solidFill>
              </a:rPr>
              <a:t>:	630075 г. Новосибирск, ул. Народная, 10</a:t>
            </a:r>
            <a:br>
              <a:rPr lang="ru-RU" sz="2200" b="1" dirty="0">
                <a:solidFill>
                  <a:srgbClr val="002060"/>
                </a:solidFill>
              </a:rPr>
            </a:br>
            <a:r>
              <a:rPr lang="ru-RU" sz="2200" b="1" dirty="0" smtClean="0">
                <a:solidFill>
                  <a:srgbClr val="002060"/>
                </a:solidFill>
              </a:rPr>
              <a:t>Контактный </a:t>
            </a:r>
            <a:r>
              <a:rPr lang="ru-RU" sz="2200" b="1" dirty="0">
                <a:solidFill>
                  <a:srgbClr val="002060"/>
                </a:solidFill>
              </a:rPr>
              <a:t>телефон:	276-05-09; 276-05-12 ; 276-02-23</a:t>
            </a:r>
            <a:br>
              <a:rPr lang="ru-RU" sz="2200" b="1" dirty="0">
                <a:solidFill>
                  <a:srgbClr val="002060"/>
                </a:solidFill>
              </a:rPr>
            </a:br>
            <a:r>
              <a:rPr lang="ru-RU" sz="2200" b="1" dirty="0">
                <a:solidFill>
                  <a:srgbClr val="002060"/>
                </a:solidFill>
              </a:rPr>
              <a:t>Адрес сайта:	www.concord.websib.ru</a:t>
            </a:r>
            <a:br>
              <a:rPr lang="ru-RU" sz="2200" b="1" dirty="0">
                <a:solidFill>
                  <a:srgbClr val="002060"/>
                </a:solidFill>
              </a:rPr>
            </a:br>
            <a:r>
              <a:rPr lang="ru-RU" sz="2200" b="1" dirty="0">
                <a:solidFill>
                  <a:srgbClr val="002060"/>
                </a:solidFill>
              </a:rPr>
              <a:t>Ф.И.О. руководителя:	</a:t>
            </a:r>
            <a:r>
              <a:rPr lang="ru-RU" sz="2200" b="1" dirty="0" err="1" smtClean="0">
                <a:solidFill>
                  <a:srgbClr val="002060"/>
                </a:solidFill>
              </a:rPr>
              <a:t>Самуйленко</a:t>
            </a:r>
            <a:r>
              <a:rPr lang="ru-RU" sz="2200" b="1" dirty="0" smtClean="0">
                <a:solidFill>
                  <a:srgbClr val="002060"/>
                </a:solidFill>
              </a:rPr>
              <a:t> Светлана Васильевна</a:t>
            </a:r>
            <a:br>
              <a:rPr lang="ru-RU" sz="2200" b="1" dirty="0" smtClean="0">
                <a:solidFill>
                  <a:srgbClr val="002060"/>
                </a:solidFill>
              </a:rPr>
            </a:br>
            <a:r>
              <a:rPr lang="ru-RU" sz="2200" b="1" dirty="0" smtClean="0">
                <a:solidFill>
                  <a:srgbClr val="002060"/>
                </a:solidFill>
              </a:rPr>
              <a:t>Основное </a:t>
            </a:r>
            <a:r>
              <a:rPr lang="ru-RU" sz="2200" b="1" dirty="0">
                <a:solidFill>
                  <a:srgbClr val="002060"/>
                </a:solidFill>
              </a:rPr>
              <a:t>назначение центра - </a:t>
            </a:r>
            <a:r>
              <a:rPr lang="ru-RU" sz="2200" dirty="0">
                <a:solidFill>
                  <a:srgbClr val="002060"/>
                </a:solidFill>
              </a:rPr>
              <a:t>интеграция детей с проблемами в развитии в образовательную среду. Для этого формируется система комплексной психолого-медико-педагогической диагностики, программно-методического обеспечения сопровождения детей с проблемами, выявления их резервных возможностей и перспектив интеграции, реабилитации, оздоровления. Создается единое диагностическое и коррекционно-реабилитационное пространство, что позволяет оперативно оказывать комплексную помощь и поддержку детям и осуществлять их сопровождение.</a:t>
            </a:r>
            <a:br>
              <a:rPr lang="ru-RU" sz="2200" dirty="0">
                <a:solidFill>
                  <a:srgbClr val="002060"/>
                </a:solidFill>
              </a:rPr>
            </a:br>
            <a:r>
              <a:rPr lang="ru-RU" dirty="0"/>
              <a:t/>
            </a:r>
            <a:br>
              <a:rPr lang="ru-RU" dirty="0"/>
            </a:br>
            <a:endParaRPr lang="ru-RU" dirty="0"/>
          </a:p>
        </p:txBody>
      </p:sp>
    </p:spTree>
    <p:extLst>
      <p:ext uri="{BB962C8B-B14F-4D97-AF65-F5344CB8AC3E}">
        <p14:creationId xmlns:p14="http://schemas.microsoft.com/office/powerpoint/2010/main" val="4124944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42594"/>
          </a:xfrm>
        </p:spPr>
        <p:txBody>
          <a:bodyPr>
            <a:normAutofit/>
          </a:bodyPr>
          <a:lstStyle/>
          <a:p>
            <a:r>
              <a:rPr lang="ru-RU" sz="5400" b="1" dirty="0" smtClean="0">
                <a:solidFill>
                  <a:srgbClr val="002060"/>
                </a:solidFill>
              </a:rPr>
              <a:t>Спасибо за внимание!</a:t>
            </a:r>
            <a:endParaRPr lang="ru-RU" sz="5400" b="1" dirty="0">
              <a:solidFill>
                <a:srgbClr val="002060"/>
              </a:solidFill>
            </a:endParaRPr>
          </a:p>
        </p:txBody>
      </p:sp>
    </p:spTree>
    <p:extLst>
      <p:ext uri="{BB962C8B-B14F-4D97-AF65-F5344CB8AC3E}">
        <p14:creationId xmlns:p14="http://schemas.microsoft.com/office/powerpoint/2010/main" val="181005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4294967295"/>
          </p:nvPr>
        </p:nvSpPr>
        <p:spPr>
          <a:xfrm>
            <a:off x="251520" y="1268760"/>
            <a:ext cx="8208912" cy="4752528"/>
          </a:xfrm>
        </p:spPr>
        <p:txBody>
          <a:bodyPr>
            <a:normAutofit fontScale="92500" lnSpcReduction="20000"/>
          </a:bodyPr>
          <a:lstStyle/>
          <a:p>
            <a:pPr marL="0" indent="0" algn="ctr">
              <a:buNone/>
            </a:pPr>
            <a:r>
              <a:rPr lang="ru-RU" sz="3900" b="1" dirty="0" smtClean="0">
                <a:solidFill>
                  <a:schemeClr val="tx2">
                    <a:lumMod val="75000"/>
                  </a:schemeClr>
                </a:solidFill>
              </a:rPr>
              <a:t>обеспечение системы профессиональной деятельности команды педагогов, направленной на создание социально-психологических условий для успешного развития каждого ребёнка в конкретной социальной среде, независимо от уровня его способностей, возможностей, социального статуса семьи.</a:t>
            </a:r>
          </a:p>
          <a:p>
            <a:pPr marL="0" indent="0" algn="ctr">
              <a:buNone/>
            </a:pPr>
            <a:endParaRPr lang="ru-RU" sz="3900" dirty="0"/>
          </a:p>
        </p:txBody>
      </p:sp>
      <p:sp>
        <p:nvSpPr>
          <p:cNvPr id="2" name="Заголовок 1"/>
          <p:cNvSpPr>
            <a:spLocks noGrp="1"/>
          </p:cNvSpPr>
          <p:nvPr>
            <p:ph type="title" idx="4294967295"/>
          </p:nvPr>
        </p:nvSpPr>
        <p:spPr>
          <a:xfrm>
            <a:off x="0" y="274638"/>
            <a:ext cx="8229600" cy="1143000"/>
          </a:xfrm>
        </p:spPr>
        <p:txBody>
          <a:bodyPr/>
          <a:lstStyle/>
          <a:p>
            <a:r>
              <a:rPr lang="ru-RU" b="1" dirty="0" smtClean="0">
                <a:solidFill>
                  <a:schemeClr val="tx2">
                    <a:lumMod val="75000"/>
                  </a:schemeClr>
                </a:solidFill>
              </a:rPr>
              <a:t>Цель консилиума -</a:t>
            </a:r>
            <a:endParaRPr lang="ru-RU" b="1" dirty="0">
              <a:solidFill>
                <a:schemeClr val="tx2">
                  <a:lumMod val="75000"/>
                </a:schemeClr>
              </a:solidFill>
            </a:endParaRPr>
          </a:p>
        </p:txBody>
      </p:sp>
    </p:spTree>
    <p:extLst>
      <p:ext uri="{BB962C8B-B14F-4D97-AF65-F5344CB8AC3E}">
        <p14:creationId xmlns:p14="http://schemas.microsoft.com/office/powerpoint/2010/main" val="300609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a:bodyPr>
          <a:lstStyle/>
          <a:p>
            <a:pPr algn="l"/>
            <a:r>
              <a:rPr lang="ru-RU" b="1" dirty="0" smtClean="0">
                <a:solidFill>
                  <a:schemeClr val="tx2">
                    <a:lumMod val="75000"/>
                  </a:schemeClr>
                </a:solidFill>
              </a:rPr>
              <a:t>Причины обращений в </a:t>
            </a:r>
            <a:r>
              <a:rPr lang="ru-RU" b="1" dirty="0" err="1" smtClean="0">
                <a:solidFill>
                  <a:schemeClr val="tx2">
                    <a:lumMod val="75000"/>
                  </a:schemeClr>
                </a:solidFill>
              </a:rPr>
              <a:t>ПМПк</a:t>
            </a:r>
            <a:r>
              <a:rPr lang="ru-RU" b="1" dirty="0" smtClean="0">
                <a:solidFill>
                  <a:schemeClr val="tx2">
                    <a:lumMod val="75000"/>
                  </a:schemeClr>
                </a:solidFill>
              </a:rPr>
              <a:t>:</a:t>
            </a:r>
            <a:br>
              <a:rPr lang="ru-RU" b="1" dirty="0" smtClean="0">
                <a:solidFill>
                  <a:schemeClr val="tx2">
                    <a:lumMod val="75000"/>
                  </a:schemeClr>
                </a:solidFill>
              </a:rPr>
            </a:br>
            <a:r>
              <a:rPr lang="ru-RU" b="1" dirty="0" smtClean="0">
                <a:solidFill>
                  <a:schemeClr val="tx2">
                    <a:lumMod val="75000"/>
                  </a:schemeClr>
                </a:solidFill>
              </a:rPr>
              <a:t>-</a:t>
            </a:r>
            <a:r>
              <a:rPr lang="ru-RU" sz="3600" b="1" dirty="0" smtClean="0">
                <a:solidFill>
                  <a:schemeClr val="tx2">
                    <a:lumMod val="75000"/>
                  </a:schemeClr>
                </a:solidFill>
              </a:rPr>
              <a:t>тяжелая адаптация ребенка в ДОУ,</a:t>
            </a:r>
            <a:br>
              <a:rPr lang="ru-RU" sz="3600" b="1" dirty="0" smtClean="0">
                <a:solidFill>
                  <a:schemeClr val="tx2">
                    <a:lumMod val="75000"/>
                  </a:schemeClr>
                </a:solidFill>
              </a:rPr>
            </a:br>
            <a:r>
              <a:rPr lang="ru-RU" sz="3600" b="1" dirty="0" smtClean="0">
                <a:solidFill>
                  <a:schemeClr val="tx2">
                    <a:lumMod val="75000"/>
                  </a:schemeClr>
                </a:solidFill>
              </a:rPr>
              <a:t>-</a:t>
            </a:r>
            <a:r>
              <a:rPr lang="ru-RU" sz="3600" b="1" dirty="0">
                <a:solidFill>
                  <a:schemeClr val="tx2">
                    <a:lumMod val="75000"/>
                  </a:schemeClr>
                </a:solidFill>
              </a:rPr>
              <a:t>н</a:t>
            </a:r>
            <a:r>
              <a:rPr lang="ru-RU" sz="3600" b="1" dirty="0" smtClean="0">
                <a:solidFill>
                  <a:schemeClr val="tx2">
                    <a:lumMod val="75000"/>
                  </a:schemeClr>
                </a:solidFill>
              </a:rPr>
              <a:t>арушения эмоционально-волевой и  коммуникативной сфер,</a:t>
            </a:r>
            <a:br>
              <a:rPr lang="ru-RU" sz="3600" b="1" dirty="0" smtClean="0">
                <a:solidFill>
                  <a:schemeClr val="tx2">
                    <a:lumMod val="75000"/>
                  </a:schemeClr>
                </a:solidFill>
              </a:rPr>
            </a:br>
            <a:r>
              <a:rPr lang="ru-RU" sz="3600" b="1" dirty="0" smtClean="0">
                <a:solidFill>
                  <a:schemeClr val="tx2">
                    <a:lumMod val="75000"/>
                  </a:schemeClr>
                </a:solidFill>
              </a:rPr>
              <a:t>- трудности в налаживании контакта с семьями «группы риска»,</a:t>
            </a:r>
            <a:br>
              <a:rPr lang="ru-RU" sz="3600" b="1" dirty="0" smtClean="0">
                <a:solidFill>
                  <a:schemeClr val="tx2">
                    <a:lumMod val="75000"/>
                  </a:schemeClr>
                </a:solidFill>
              </a:rPr>
            </a:br>
            <a:r>
              <a:rPr lang="ru-RU" sz="3600" b="1" dirty="0" smtClean="0">
                <a:solidFill>
                  <a:schemeClr val="tx2">
                    <a:lumMod val="75000"/>
                  </a:schemeClr>
                </a:solidFill>
              </a:rPr>
              <a:t>-тяжелые нарушения речи у детей,</a:t>
            </a:r>
            <a:br>
              <a:rPr lang="ru-RU" sz="3600" b="1" dirty="0" smtClean="0">
                <a:solidFill>
                  <a:schemeClr val="tx2">
                    <a:lumMod val="75000"/>
                  </a:schemeClr>
                </a:solidFill>
              </a:rPr>
            </a:br>
            <a:r>
              <a:rPr lang="ru-RU" sz="3600" b="1" dirty="0" smtClean="0">
                <a:solidFill>
                  <a:schemeClr val="tx2">
                    <a:lumMod val="75000"/>
                  </a:schemeClr>
                </a:solidFill>
              </a:rPr>
              <a:t>-низкий уровень школьной готовности,</a:t>
            </a:r>
            <a:br>
              <a:rPr lang="ru-RU" sz="3600" b="1" dirty="0" smtClean="0">
                <a:solidFill>
                  <a:schemeClr val="tx2">
                    <a:lumMod val="75000"/>
                  </a:schemeClr>
                </a:solidFill>
              </a:rPr>
            </a:br>
            <a:r>
              <a:rPr lang="ru-RU" sz="3600" b="1" dirty="0" smtClean="0">
                <a:solidFill>
                  <a:schemeClr val="tx2">
                    <a:lumMod val="75000"/>
                  </a:schemeClr>
                </a:solidFill>
              </a:rPr>
              <a:t>-низкая познавательная активность.</a:t>
            </a:r>
            <a:br>
              <a:rPr lang="ru-RU" sz="3600" b="1" dirty="0" smtClean="0">
                <a:solidFill>
                  <a:schemeClr val="tx2">
                    <a:lumMod val="75000"/>
                  </a:schemeClr>
                </a:solidFill>
              </a:rPr>
            </a:br>
            <a:endParaRPr lang="ru-RU" sz="3600" b="1" dirty="0">
              <a:solidFill>
                <a:schemeClr val="tx2">
                  <a:lumMod val="75000"/>
                </a:schemeClr>
              </a:solidFill>
            </a:endParaRPr>
          </a:p>
        </p:txBody>
      </p:sp>
    </p:spTree>
    <p:extLst>
      <p:ext uri="{BB962C8B-B14F-4D97-AF65-F5344CB8AC3E}">
        <p14:creationId xmlns:p14="http://schemas.microsoft.com/office/powerpoint/2010/main" val="3786844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a:bodyPr>
          <a:lstStyle/>
          <a:p>
            <a:r>
              <a:rPr lang="ru-RU" b="1" dirty="0" smtClean="0">
                <a:solidFill>
                  <a:schemeClr val="tx2">
                    <a:lumMod val="75000"/>
                  </a:schemeClr>
                </a:solidFill>
              </a:rPr>
              <a:t>-Плановые заседания </a:t>
            </a:r>
            <a:r>
              <a:rPr lang="ru-RU" b="1" dirty="0" err="1" smtClean="0">
                <a:solidFill>
                  <a:schemeClr val="tx2">
                    <a:lumMod val="75000"/>
                  </a:schemeClr>
                </a:solidFill>
              </a:rPr>
              <a:t>ПМПк</a:t>
            </a:r>
            <a:r>
              <a:rPr lang="ru-RU" b="1" dirty="0" smtClean="0">
                <a:solidFill>
                  <a:schemeClr val="tx2">
                    <a:lumMod val="75000"/>
                  </a:schemeClr>
                </a:solidFill>
              </a:rPr>
              <a:t>   проводятся 1 раз в квартал</a:t>
            </a:r>
            <a:br>
              <a:rPr lang="ru-RU" b="1" dirty="0" smtClean="0">
                <a:solidFill>
                  <a:schemeClr val="tx2">
                    <a:lumMod val="75000"/>
                  </a:schemeClr>
                </a:solidFill>
              </a:rPr>
            </a:br>
            <a:r>
              <a:rPr lang="ru-RU" b="1" dirty="0" smtClean="0">
                <a:solidFill>
                  <a:schemeClr val="tx2">
                    <a:lumMod val="75000"/>
                  </a:schemeClr>
                </a:solidFill>
              </a:rPr>
              <a:t> (1 раз в месяц).</a:t>
            </a:r>
            <a:br>
              <a:rPr lang="ru-RU" b="1" dirty="0" smtClean="0">
                <a:solidFill>
                  <a:schemeClr val="tx2">
                    <a:lumMod val="75000"/>
                  </a:schemeClr>
                </a:solidFill>
              </a:rPr>
            </a:br>
            <a:r>
              <a:rPr lang="ru-RU" b="1" dirty="0" smtClean="0">
                <a:solidFill>
                  <a:schemeClr val="tx2">
                    <a:lumMod val="75000"/>
                  </a:schemeClr>
                </a:solidFill>
              </a:rPr>
              <a:t/>
            </a:r>
            <a:br>
              <a:rPr lang="ru-RU" b="1" dirty="0" smtClean="0">
                <a:solidFill>
                  <a:schemeClr val="tx2">
                    <a:lumMod val="75000"/>
                  </a:schemeClr>
                </a:solidFill>
              </a:rPr>
            </a:br>
            <a:r>
              <a:rPr lang="ru-RU" b="1" dirty="0" smtClean="0">
                <a:solidFill>
                  <a:schemeClr val="tx2">
                    <a:lumMod val="75000"/>
                  </a:schemeClr>
                </a:solidFill>
              </a:rPr>
              <a:t>-Внеплановые (по запросу) заседания проводятся по мере выявления проблемы.</a:t>
            </a:r>
            <a:br>
              <a:rPr lang="ru-RU" b="1" dirty="0" smtClean="0">
                <a:solidFill>
                  <a:schemeClr val="tx2">
                    <a:lumMod val="75000"/>
                  </a:schemeClr>
                </a:solidFill>
              </a:rPr>
            </a:br>
            <a:endParaRPr lang="ru-RU" b="1" dirty="0">
              <a:solidFill>
                <a:schemeClr val="tx2">
                  <a:lumMod val="75000"/>
                </a:schemeClr>
              </a:solidFill>
            </a:endParaRPr>
          </a:p>
        </p:txBody>
      </p:sp>
    </p:spTree>
    <p:extLst>
      <p:ext uri="{BB962C8B-B14F-4D97-AF65-F5344CB8AC3E}">
        <p14:creationId xmlns:p14="http://schemas.microsoft.com/office/powerpoint/2010/main" val="419804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fontScale="90000"/>
          </a:bodyPr>
          <a:lstStyle/>
          <a:p>
            <a:pPr algn="l"/>
            <a:r>
              <a:rPr lang="ru-RU" b="1" dirty="0" smtClean="0">
                <a:solidFill>
                  <a:schemeClr val="tx2">
                    <a:lumMod val="75000"/>
                  </a:schemeClr>
                </a:solidFill>
              </a:rPr>
              <a:t/>
            </a:r>
            <a:br>
              <a:rPr lang="ru-RU" b="1" dirty="0" smtClean="0">
                <a:solidFill>
                  <a:schemeClr val="tx2">
                    <a:lumMod val="75000"/>
                  </a:schemeClr>
                </a:solidFill>
              </a:rPr>
            </a:br>
            <a:r>
              <a:rPr lang="ru-RU" b="1" dirty="0">
                <a:solidFill>
                  <a:schemeClr val="tx2">
                    <a:lumMod val="75000"/>
                  </a:schemeClr>
                </a:solidFill>
              </a:rPr>
              <a:t/>
            </a:r>
            <a:br>
              <a:rPr lang="ru-RU" b="1" dirty="0">
                <a:solidFill>
                  <a:schemeClr val="tx2">
                    <a:lumMod val="75000"/>
                  </a:schemeClr>
                </a:solidFill>
              </a:rPr>
            </a:br>
            <a:r>
              <a:rPr lang="ru-RU" b="1" dirty="0" smtClean="0">
                <a:solidFill>
                  <a:schemeClr val="tx2">
                    <a:lumMod val="75000"/>
                  </a:schemeClr>
                </a:solidFill>
              </a:rPr>
              <a:t>Постоянный состав </a:t>
            </a:r>
            <a:r>
              <a:rPr lang="ru-RU" b="1" dirty="0" err="1" smtClean="0">
                <a:solidFill>
                  <a:schemeClr val="tx2">
                    <a:lumMod val="75000"/>
                  </a:schemeClr>
                </a:solidFill>
              </a:rPr>
              <a:t>ПМПк</a:t>
            </a:r>
            <a:r>
              <a:rPr lang="ru-RU" b="1" dirty="0" smtClean="0">
                <a:solidFill>
                  <a:schemeClr val="tx2">
                    <a:lumMod val="75000"/>
                  </a:schemeClr>
                </a:solidFill>
              </a:rPr>
              <a:t>:</a:t>
            </a:r>
            <a:br>
              <a:rPr lang="ru-RU" b="1" dirty="0" smtClean="0">
                <a:solidFill>
                  <a:schemeClr val="tx2">
                    <a:lumMod val="75000"/>
                  </a:schemeClr>
                </a:solidFill>
              </a:rPr>
            </a:br>
            <a:r>
              <a:rPr lang="ru-RU" dirty="0" smtClean="0">
                <a:solidFill>
                  <a:schemeClr val="tx2">
                    <a:lumMod val="75000"/>
                  </a:schemeClr>
                </a:solidFill>
              </a:rPr>
              <a:t>- заведующий(председатель </a:t>
            </a:r>
            <a:r>
              <a:rPr lang="ru-RU" dirty="0" err="1" smtClean="0">
                <a:solidFill>
                  <a:schemeClr val="tx2">
                    <a:lumMod val="75000"/>
                  </a:schemeClr>
                </a:solidFill>
              </a:rPr>
              <a:t>ПМПк</a:t>
            </a:r>
            <a:r>
              <a:rPr lang="ru-RU" dirty="0" smtClean="0">
                <a:solidFill>
                  <a:schemeClr val="tx2">
                    <a:lumMod val="75000"/>
                  </a:schemeClr>
                </a:solidFill>
              </a:rPr>
              <a:t>),</a:t>
            </a:r>
            <a:br>
              <a:rPr lang="ru-RU" dirty="0" smtClean="0">
                <a:solidFill>
                  <a:schemeClr val="tx2">
                    <a:lumMod val="75000"/>
                  </a:schemeClr>
                </a:solidFill>
              </a:rPr>
            </a:br>
            <a:r>
              <a:rPr lang="ru-RU" dirty="0" smtClean="0">
                <a:solidFill>
                  <a:schemeClr val="tx2">
                    <a:lumMod val="75000"/>
                  </a:schemeClr>
                </a:solidFill>
              </a:rPr>
              <a:t>- педагог-психолог,</a:t>
            </a:r>
            <a:br>
              <a:rPr lang="ru-RU" dirty="0" smtClean="0">
                <a:solidFill>
                  <a:schemeClr val="tx2">
                    <a:lumMod val="75000"/>
                  </a:schemeClr>
                </a:solidFill>
              </a:rPr>
            </a:br>
            <a:r>
              <a:rPr lang="ru-RU" dirty="0" smtClean="0">
                <a:solidFill>
                  <a:schemeClr val="tx2">
                    <a:lumMod val="75000"/>
                  </a:schemeClr>
                </a:solidFill>
              </a:rPr>
              <a:t>-учитель-логопед,</a:t>
            </a:r>
            <a:br>
              <a:rPr lang="ru-RU" dirty="0" smtClean="0">
                <a:solidFill>
                  <a:schemeClr val="tx2">
                    <a:lumMod val="75000"/>
                  </a:schemeClr>
                </a:solidFill>
              </a:rPr>
            </a:br>
            <a:r>
              <a:rPr lang="ru-RU" dirty="0" smtClean="0">
                <a:solidFill>
                  <a:schemeClr val="tx2">
                    <a:lumMod val="75000"/>
                  </a:schemeClr>
                </a:solidFill>
              </a:rPr>
              <a:t>-инструктор физической культуры,</a:t>
            </a:r>
            <a:br>
              <a:rPr lang="ru-RU" dirty="0" smtClean="0">
                <a:solidFill>
                  <a:schemeClr val="tx2">
                    <a:lumMod val="75000"/>
                  </a:schemeClr>
                </a:solidFill>
              </a:rPr>
            </a:br>
            <a:r>
              <a:rPr lang="ru-RU" dirty="0" smtClean="0">
                <a:solidFill>
                  <a:schemeClr val="tx2">
                    <a:lumMod val="75000"/>
                  </a:schemeClr>
                </a:solidFill>
              </a:rPr>
              <a:t>-музыкальный руководитель,</a:t>
            </a:r>
            <a:br>
              <a:rPr lang="ru-RU" dirty="0" smtClean="0">
                <a:solidFill>
                  <a:schemeClr val="tx2">
                    <a:lumMod val="75000"/>
                  </a:schemeClr>
                </a:solidFill>
              </a:rPr>
            </a:br>
            <a:r>
              <a:rPr lang="ru-RU" dirty="0" smtClean="0">
                <a:solidFill>
                  <a:schemeClr val="tx2">
                    <a:lumMod val="75000"/>
                  </a:schemeClr>
                </a:solidFill>
              </a:rPr>
              <a:t>-воспитатель высшей категории,</a:t>
            </a:r>
            <a:r>
              <a:rPr lang="ru-RU" dirty="0">
                <a:solidFill>
                  <a:schemeClr val="tx2">
                    <a:lumMod val="75000"/>
                  </a:schemeClr>
                </a:solidFill>
              </a:rPr>
              <a:t/>
            </a:r>
            <a:br>
              <a:rPr lang="ru-RU" dirty="0">
                <a:solidFill>
                  <a:schemeClr val="tx2">
                    <a:lumMod val="75000"/>
                  </a:schemeClr>
                </a:solidFill>
              </a:rPr>
            </a:br>
            <a:r>
              <a:rPr lang="ru-RU" dirty="0">
                <a:solidFill>
                  <a:schemeClr val="tx2">
                    <a:lumMod val="75000"/>
                  </a:schemeClr>
                </a:solidFill>
              </a:rPr>
              <a:t>-медицинский </a:t>
            </a:r>
            <a:r>
              <a:rPr lang="ru-RU" dirty="0" smtClean="0">
                <a:solidFill>
                  <a:schemeClr val="tx2">
                    <a:lumMod val="75000"/>
                  </a:schemeClr>
                </a:solidFill>
              </a:rPr>
              <a:t>работник.</a:t>
            </a:r>
            <a:r>
              <a:rPr lang="ru-RU" dirty="0">
                <a:solidFill>
                  <a:schemeClr val="tx2">
                    <a:lumMod val="75000"/>
                  </a:schemeClr>
                </a:solidFill>
              </a:rPr>
              <a:t/>
            </a:r>
            <a:br>
              <a:rPr lang="ru-RU" dirty="0">
                <a:solidFill>
                  <a:schemeClr val="tx2">
                    <a:lumMod val="75000"/>
                  </a:schemeClr>
                </a:solidFill>
              </a:rPr>
            </a:br>
            <a:r>
              <a:rPr lang="ru-RU" dirty="0" smtClean="0">
                <a:solidFill>
                  <a:schemeClr val="tx2">
                    <a:lumMod val="75000"/>
                  </a:schemeClr>
                </a:solidFill>
              </a:rPr>
              <a:t/>
            </a:r>
            <a:br>
              <a:rPr lang="ru-RU" dirty="0" smtClean="0">
                <a:solidFill>
                  <a:schemeClr val="tx2">
                    <a:lumMod val="75000"/>
                  </a:schemeClr>
                </a:solidFill>
              </a:rPr>
            </a:br>
            <a:r>
              <a:rPr lang="ru-RU" dirty="0" smtClean="0">
                <a:solidFill>
                  <a:schemeClr val="tx2">
                    <a:lumMod val="75000"/>
                  </a:schemeClr>
                </a:solidFill>
              </a:rPr>
              <a:t/>
            </a:r>
            <a:br>
              <a:rPr lang="ru-RU" dirty="0" smtClean="0">
                <a:solidFill>
                  <a:schemeClr val="tx2">
                    <a:lumMod val="75000"/>
                  </a:schemeClr>
                </a:solidFill>
              </a:rPr>
            </a:br>
            <a:endParaRPr lang="ru-RU" dirty="0">
              <a:solidFill>
                <a:schemeClr val="tx2">
                  <a:lumMod val="75000"/>
                </a:schemeClr>
              </a:solidFill>
            </a:endParaRPr>
          </a:p>
        </p:txBody>
      </p:sp>
    </p:spTree>
    <p:extLst>
      <p:ext uri="{BB962C8B-B14F-4D97-AF65-F5344CB8AC3E}">
        <p14:creationId xmlns:p14="http://schemas.microsoft.com/office/powerpoint/2010/main" val="20265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fontScale="90000"/>
          </a:bodyPr>
          <a:lstStyle/>
          <a:p>
            <a:pPr algn="l"/>
            <a:r>
              <a:rPr lang="ru-RU" b="1" dirty="0" smtClean="0">
                <a:solidFill>
                  <a:srgbClr val="002060"/>
                </a:solidFill>
              </a:rPr>
              <a:t>На заседания </a:t>
            </a:r>
            <a:r>
              <a:rPr lang="ru-RU" b="1" dirty="0" err="1" smtClean="0">
                <a:solidFill>
                  <a:srgbClr val="002060"/>
                </a:solidFill>
              </a:rPr>
              <a:t>ПМПк</a:t>
            </a:r>
            <a:r>
              <a:rPr lang="ru-RU" b="1" dirty="0" smtClean="0">
                <a:solidFill>
                  <a:srgbClr val="002060"/>
                </a:solidFill>
              </a:rPr>
              <a:t> при необходимости могут приглашаться:</a:t>
            </a:r>
            <a:br>
              <a:rPr lang="ru-RU" b="1" dirty="0" smtClean="0">
                <a:solidFill>
                  <a:srgbClr val="002060"/>
                </a:solidFill>
              </a:rPr>
            </a:br>
            <a:r>
              <a:rPr lang="ru-RU" dirty="0">
                <a:solidFill>
                  <a:srgbClr val="002060"/>
                </a:solidFill>
              </a:rPr>
              <a:t>-</a:t>
            </a:r>
            <a:r>
              <a:rPr lang="ru-RU" dirty="0" smtClean="0">
                <a:solidFill>
                  <a:srgbClr val="002060"/>
                </a:solidFill>
              </a:rPr>
              <a:t>родители,</a:t>
            </a:r>
            <a:br>
              <a:rPr lang="ru-RU" dirty="0" smtClean="0">
                <a:solidFill>
                  <a:srgbClr val="002060"/>
                </a:solidFill>
              </a:rPr>
            </a:br>
            <a:r>
              <a:rPr lang="ru-RU" dirty="0" smtClean="0">
                <a:solidFill>
                  <a:srgbClr val="002060"/>
                </a:solidFill>
              </a:rPr>
              <a:t>-воспитатели групп,</a:t>
            </a:r>
            <a:br>
              <a:rPr lang="ru-RU" dirty="0" smtClean="0">
                <a:solidFill>
                  <a:srgbClr val="002060"/>
                </a:solidFill>
              </a:rPr>
            </a:br>
            <a:r>
              <a:rPr lang="ru-RU" dirty="0" smtClean="0">
                <a:solidFill>
                  <a:srgbClr val="002060"/>
                </a:solidFill>
              </a:rPr>
              <a:t>-руководитель изостудии,</a:t>
            </a:r>
            <a:br>
              <a:rPr lang="ru-RU" dirty="0" smtClean="0">
                <a:solidFill>
                  <a:srgbClr val="002060"/>
                </a:solidFill>
              </a:rPr>
            </a:br>
            <a:r>
              <a:rPr lang="ru-RU" dirty="0" smtClean="0">
                <a:solidFill>
                  <a:srgbClr val="002060"/>
                </a:solidFill>
              </a:rPr>
              <a:t>-педагоги дополнительного образования.</a:t>
            </a:r>
            <a:br>
              <a:rPr lang="ru-RU" dirty="0" smtClean="0">
                <a:solidFill>
                  <a:srgbClr val="002060"/>
                </a:solidFill>
              </a:rPr>
            </a:br>
            <a:r>
              <a:rPr lang="ru-RU" dirty="0" smtClean="0"/>
              <a:t/>
            </a:r>
            <a:br>
              <a:rPr lang="ru-RU" dirty="0" smtClean="0"/>
            </a:br>
            <a:endParaRPr lang="ru-RU" dirty="0"/>
          </a:p>
        </p:txBody>
      </p:sp>
    </p:spTree>
    <p:extLst>
      <p:ext uri="{BB962C8B-B14F-4D97-AF65-F5344CB8AC3E}">
        <p14:creationId xmlns:p14="http://schemas.microsoft.com/office/powerpoint/2010/main" val="63451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6192688"/>
          </a:xfrm>
        </p:spPr>
        <p:txBody>
          <a:bodyPr>
            <a:noAutofit/>
          </a:bodyPr>
          <a:lstStyle/>
          <a:p>
            <a:pPr algn="l"/>
            <a:r>
              <a:rPr lang="ru-RU" b="1" dirty="0" smtClean="0">
                <a:solidFill>
                  <a:schemeClr val="tx2">
                    <a:lumMod val="75000"/>
                  </a:schemeClr>
                </a:solidFill>
              </a:rPr>
              <a:t>1 этап </a:t>
            </a:r>
            <a:r>
              <a:rPr lang="ru-RU" sz="3200" b="1" dirty="0" smtClean="0">
                <a:solidFill>
                  <a:schemeClr val="tx2">
                    <a:lumMod val="75000"/>
                  </a:schemeClr>
                </a:solidFill>
              </a:rPr>
              <a:t>-</a:t>
            </a:r>
            <a:r>
              <a:rPr lang="ru-RU" sz="3200" dirty="0">
                <a:solidFill>
                  <a:schemeClr val="tx2">
                    <a:lumMod val="75000"/>
                  </a:schemeClr>
                </a:solidFill>
              </a:rPr>
              <a:t>подготовительный (сбор информации).</a:t>
            </a:r>
            <a:br>
              <a:rPr lang="ru-RU" sz="3200" dirty="0">
                <a:solidFill>
                  <a:schemeClr val="tx2">
                    <a:lumMod val="75000"/>
                  </a:schemeClr>
                </a:solidFill>
              </a:rPr>
            </a:br>
            <a:r>
              <a:rPr lang="ru-RU" sz="3200" dirty="0">
                <a:solidFill>
                  <a:schemeClr val="tx2">
                    <a:lumMod val="75000"/>
                  </a:schemeClr>
                </a:solidFill>
              </a:rPr>
              <a:t>На этом этапе все участники собирают всю необходимую информацию о том или ином ребенке, проводят необходимые обследования, </a:t>
            </a:r>
            <a:r>
              <a:rPr lang="ru-RU" sz="3200" dirty="0" smtClean="0">
                <a:solidFill>
                  <a:schemeClr val="tx2">
                    <a:lumMod val="75000"/>
                  </a:schemeClr>
                </a:solidFill>
              </a:rPr>
              <a:t>составляют </a:t>
            </a:r>
            <a:r>
              <a:rPr lang="ru-RU" sz="3200" dirty="0">
                <a:solidFill>
                  <a:schemeClr val="tx2">
                    <a:lumMod val="75000"/>
                  </a:schemeClr>
                </a:solidFill>
              </a:rPr>
              <a:t>заключения. Подготовка к консилиуму осуществляется каждым участником отдельно (специалистами, педагогами, медицинскими работниками).</a:t>
            </a:r>
            <a:br>
              <a:rPr lang="ru-RU" sz="3200" dirty="0">
                <a:solidFill>
                  <a:schemeClr val="tx2">
                    <a:lumMod val="75000"/>
                  </a:schemeClr>
                </a:solidFill>
              </a:rPr>
            </a:br>
            <a:r>
              <a:rPr lang="ru-RU" sz="3200" dirty="0">
                <a:solidFill>
                  <a:schemeClr val="tx2">
                    <a:lumMod val="75000"/>
                  </a:schemeClr>
                </a:solidFill>
              </a:rPr>
              <a:t>По данным обследования каждым специалистом составляется </a:t>
            </a:r>
            <a:r>
              <a:rPr lang="ru-RU" sz="3200" dirty="0" smtClean="0">
                <a:solidFill>
                  <a:schemeClr val="tx2">
                    <a:lumMod val="75000"/>
                  </a:schemeClr>
                </a:solidFill>
              </a:rPr>
              <a:t>заключение </a:t>
            </a:r>
            <a:r>
              <a:rPr lang="ru-RU" sz="3200" dirty="0">
                <a:solidFill>
                  <a:schemeClr val="tx2">
                    <a:lumMod val="75000"/>
                  </a:schemeClr>
                </a:solidFill>
              </a:rPr>
              <a:t>и разрабатываются </a:t>
            </a:r>
            <a:r>
              <a:rPr lang="ru-RU" sz="3200" dirty="0" smtClean="0">
                <a:solidFill>
                  <a:schemeClr val="tx2">
                    <a:lumMod val="75000"/>
                  </a:schemeClr>
                </a:solidFill>
              </a:rPr>
              <a:t>предложения по оказанию помощи ребенку. </a:t>
            </a:r>
            <a:endParaRPr lang="ru-RU" sz="3200" dirty="0">
              <a:solidFill>
                <a:schemeClr val="tx2">
                  <a:lumMod val="75000"/>
                </a:schemeClr>
              </a:solidFill>
            </a:endParaRPr>
          </a:p>
        </p:txBody>
      </p:sp>
    </p:spTree>
    <p:extLst>
      <p:ext uri="{BB962C8B-B14F-4D97-AF65-F5344CB8AC3E}">
        <p14:creationId xmlns:p14="http://schemas.microsoft.com/office/powerpoint/2010/main" val="270709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0"/>
          </a:xfrm>
        </p:spPr>
        <p:txBody>
          <a:bodyPr>
            <a:noAutofit/>
          </a:bodyPr>
          <a:lstStyle/>
          <a:p>
            <a:pPr algn="l"/>
            <a:r>
              <a:rPr lang="ru-RU" sz="2300" b="1" dirty="0" smtClean="0">
                <a:solidFill>
                  <a:schemeClr val="tx2">
                    <a:lumMod val="75000"/>
                  </a:schemeClr>
                </a:solidFill>
              </a:rPr>
              <a:t>Председатель </a:t>
            </a:r>
            <a:r>
              <a:rPr lang="ru-RU" sz="2300" dirty="0" err="1" smtClean="0">
                <a:solidFill>
                  <a:schemeClr val="tx2">
                    <a:lumMod val="75000"/>
                  </a:schemeClr>
                </a:solidFill>
              </a:rPr>
              <a:t>ПМПк</a:t>
            </a:r>
            <a:r>
              <a:rPr lang="ru-RU" sz="2300" dirty="0" smtClean="0">
                <a:solidFill>
                  <a:schemeClr val="tx2">
                    <a:lumMod val="75000"/>
                  </a:schemeClr>
                </a:solidFill>
              </a:rPr>
              <a:t>  не менее чем за 2 недели ставит в известность родителей (законных представителей) и специалистов консилиума о необходимости обсуждения проблем в развитии того или иного ребенка, организует подготовку и проведение заседания </a:t>
            </a:r>
            <a:r>
              <a:rPr lang="ru-RU" sz="2300" dirty="0" err="1" smtClean="0">
                <a:solidFill>
                  <a:schemeClr val="tx2">
                    <a:lumMod val="75000"/>
                  </a:schemeClr>
                </a:solidFill>
              </a:rPr>
              <a:t>ПМПк</a:t>
            </a:r>
            <a:r>
              <a:rPr lang="ru-RU" sz="2300" dirty="0" smtClean="0">
                <a:solidFill>
                  <a:schemeClr val="tx2">
                    <a:lumMod val="75000"/>
                  </a:schemeClr>
                </a:solidFill>
              </a:rPr>
              <a:t>.</a:t>
            </a:r>
            <a:br>
              <a:rPr lang="ru-RU" sz="2300" dirty="0" smtClean="0">
                <a:solidFill>
                  <a:schemeClr val="tx2">
                    <a:lumMod val="75000"/>
                  </a:schemeClr>
                </a:solidFill>
              </a:rPr>
            </a:br>
            <a:r>
              <a:rPr lang="ru-RU" sz="2300" dirty="0" smtClean="0">
                <a:solidFill>
                  <a:schemeClr val="tx2">
                    <a:lumMod val="75000"/>
                  </a:schemeClr>
                </a:solidFill>
              </a:rPr>
              <a:t/>
            </a:r>
            <a:br>
              <a:rPr lang="ru-RU" sz="2300" dirty="0" smtClean="0">
                <a:solidFill>
                  <a:schemeClr val="tx2">
                    <a:lumMod val="75000"/>
                  </a:schemeClr>
                </a:solidFill>
              </a:rPr>
            </a:br>
            <a:r>
              <a:rPr lang="ru-RU" sz="2300" b="1" dirty="0" smtClean="0">
                <a:solidFill>
                  <a:schemeClr val="tx2">
                    <a:lumMod val="75000"/>
                  </a:schemeClr>
                </a:solidFill>
              </a:rPr>
              <a:t>Каждый специалист </a:t>
            </a:r>
            <a:r>
              <a:rPr lang="ru-RU" sz="2300" dirty="0" smtClean="0">
                <a:solidFill>
                  <a:schemeClr val="tx2">
                    <a:lumMod val="75000"/>
                  </a:schemeClr>
                </a:solidFill>
              </a:rPr>
              <a:t>оформляет к консилиуму необходимую документацию. </a:t>
            </a:r>
            <a:br>
              <a:rPr lang="ru-RU" sz="2300" dirty="0" smtClean="0">
                <a:solidFill>
                  <a:schemeClr val="tx2">
                    <a:lumMod val="75000"/>
                  </a:schemeClr>
                </a:solidFill>
              </a:rPr>
            </a:br>
            <a:r>
              <a:rPr lang="ru-RU" sz="2300" dirty="0">
                <a:solidFill>
                  <a:schemeClr val="tx2">
                    <a:lumMod val="75000"/>
                  </a:schemeClr>
                </a:solidFill>
              </a:rPr>
              <a:t/>
            </a:r>
            <a:br>
              <a:rPr lang="ru-RU" sz="2300" dirty="0">
                <a:solidFill>
                  <a:schemeClr val="tx2">
                    <a:lumMod val="75000"/>
                  </a:schemeClr>
                </a:solidFill>
              </a:rPr>
            </a:br>
            <a:r>
              <a:rPr lang="ru-RU" sz="2300" dirty="0" smtClean="0">
                <a:solidFill>
                  <a:schemeClr val="tx2">
                    <a:lumMod val="75000"/>
                  </a:schemeClr>
                </a:solidFill>
              </a:rPr>
              <a:t/>
            </a:r>
            <a:br>
              <a:rPr lang="ru-RU" sz="2300" dirty="0" smtClean="0">
                <a:solidFill>
                  <a:schemeClr val="tx2">
                    <a:lumMod val="75000"/>
                  </a:schemeClr>
                </a:solidFill>
              </a:rPr>
            </a:br>
            <a:r>
              <a:rPr lang="ru-RU" sz="2300" b="1" dirty="0" smtClean="0">
                <a:solidFill>
                  <a:schemeClr val="tx2">
                    <a:lumMod val="75000"/>
                  </a:schemeClr>
                </a:solidFill>
              </a:rPr>
              <a:t>Воспитатели</a:t>
            </a:r>
            <a:r>
              <a:rPr lang="ru-RU" sz="2300" dirty="0" smtClean="0">
                <a:solidFill>
                  <a:schemeClr val="tx2">
                    <a:lumMod val="75000"/>
                  </a:schemeClr>
                </a:solidFill>
              </a:rPr>
              <a:t> составляют  педагогические характеристики детей, где отражают трудности, которые испытывает тот или иной воспитанник в различных ситуациях; описывают индивидуальные особенности и возможности каждого ребенка.</a:t>
            </a:r>
            <a:br>
              <a:rPr lang="ru-RU" sz="2300" dirty="0" smtClean="0">
                <a:solidFill>
                  <a:schemeClr val="tx2">
                    <a:lumMod val="75000"/>
                  </a:schemeClr>
                </a:solidFill>
              </a:rPr>
            </a:br>
            <a:r>
              <a:rPr lang="ru-RU" sz="2300" dirty="0" smtClean="0">
                <a:solidFill>
                  <a:schemeClr val="tx2">
                    <a:lumMod val="75000"/>
                  </a:schemeClr>
                </a:solidFill>
              </a:rPr>
              <a:t/>
            </a:r>
            <a:br>
              <a:rPr lang="ru-RU" sz="2300" dirty="0" smtClean="0">
                <a:solidFill>
                  <a:schemeClr val="tx2">
                    <a:lumMod val="75000"/>
                  </a:schemeClr>
                </a:solidFill>
              </a:rPr>
            </a:br>
            <a:r>
              <a:rPr lang="ru-RU" sz="2300" b="1" dirty="0" smtClean="0">
                <a:solidFill>
                  <a:schemeClr val="tx2">
                    <a:lumMod val="75000"/>
                  </a:schemeClr>
                </a:solidFill>
              </a:rPr>
              <a:t>Медицинский работник </a:t>
            </a:r>
            <a:r>
              <a:rPr lang="ru-RU" sz="2300" dirty="0" smtClean="0">
                <a:solidFill>
                  <a:schemeClr val="tx2">
                    <a:lumMod val="75000"/>
                  </a:schemeClr>
                </a:solidFill>
              </a:rPr>
              <a:t>представляет информационную справку о состоянии здоровья дошкольников и выписку из истории  развития.</a:t>
            </a:r>
            <a:endParaRPr lang="ru-RU" sz="2300" dirty="0">
              <a:solidFill>
                <a:schemeClr val="tx2">
                  <a:lumMod val="75000"/>
                </a:schemeClr>
              </a:solidFill>
            </a:endParaRPr>
          </a:p>
        </p:txBody>
      </p:sp>
    </p:spTree>
    <p:extLst>
      <p:ext uri="{BB962C8B-B14F-4D97-AF65-F5344CB8AC3E}">
        <p14:creationId xmlns:p14="http://schemas.microsoft.com/office/powerpoint/2010/main" val="27190733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308</Words>
  <Application>Microsoft Office PowerPoint</Application>
  <PresentationFormat>Экран (4:3)</PresentationFormat>
  <Paragraphs>27</Paragraphs>
  <Slides>27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27</vt:i4>
      </vt:variant>
    </vt:vector>
  </HeadingPairs>
  <TitlesOfParts>
    <vt:vector size="30" baseType="lpstr">
      <vt:lpstr>Arial</vt:lpstr>
      <vt:lpstr>Calibri</vt:lpstr>
      <vt:lpstr>Тема Office</vt:lpstr>
      <vt:lpstr>Организация  психолого-медико-педагогического  консилиума   в МАДОУ д/с № 439 Полухина Е.Н. педагог-психолог МАДОУ д/с № 439 Новосибирск 2019</vt:lpstr>
      <vt:lpstr>В основе деятельности психолого-медико-педагогического  консилиума  лежат следующие нормативные документы: 1. Конвенция о правах ребенка. 2.Федеральный закон "Об образовании в Российской Федерации" от 29.12.2012 N 273-ФЗ  3. Письмо Министерства образования РФ «Организация работы психолого-медико-педагогического консилиума в образовательных учреждениях» от 27.03.2000 №27/901 – 6. 4. Положение о ПМПк 5.Устав образовательного учреждения 6.Договор между образовательным учреждением и родителями (законными представителями) воспитанника </vt:lpstr>
      <vt:lpstr>Цель консилиума -</vt:lpstr>
      <vt:lpstr>Причины обращений в ПМПк: -тяжелая адаптация ребенка в ДОУ, -нарушения эмоционально-волевой и  коммуникативной сфер, - трудности в налаживании контакта с семьями «группы риска», -тяжелые нарушения речи у детей, -низкий уровень школьной готовности, -низкая познавательная активность. </vt:lpstr>
      <vt:lpstr>-Плановые заседания ПМПк   проводятся 1 раз в квартал  (1 раз в месяц).  -Внеплановые (по запросу) заседания проводятся по мере выявления проблемы. </vt:lpstr>
      <vt:lpstr>  Постоянный состав ПМПк: - заведующий(председатель ПМПк), - педагог-психолог, -учитель-логопед, -инструктор физической культуры, -музыкальный руководитель, -воспитатель высшей категории, -медицинский работник.   </vt:lpstr>
      <vt:lpstr>На заседания ПМПк при необходимости могут приглашаться: -родители, -воспитатели групп, -руководитель изостудии, -педагоги дополнительного образования.  </vt:lpstr>
      <vt:lpstr>1 этап -подготовительный (сбор информации). На этом этапе все участники собирают всю необходимую информацию о том или ином ребенке, проводят необходимые обследования, составляют заключения. Подготовка к консилиуму осуществляется каждым участником отдельно (специалистами, педагогами, медицинскими работниками). По данным обследования каждым специалистом составляется заключение и разрабатываются предложения по оказанию помощи ребенку. </vt:lpstr>
      <vt:lpstr>Председатель ПМПк  не менее чем за 2 недели ставит в известность родителей (законных представителей) и специалистов консилиума о необходимости обсуждения проблем в развитии того или иного ребенка, организует подготовку и проведение заседания ПМПк.  Каждый специалист оформляет к консилиуму необходимую документацию.    Воспитатели составляют  педагогические характеристики детей, где отражают трудности, которые испытывает тот или иной воспитанник в различных ситуациях; описывают индивидуальные особенности и возможности каждого ребенка.  Медицинский работник представляет информационную справку о состоянии здоровья дошкольников и выписку из истории  развития.</vt:lpstr>
      <vt:lpstr>2 этап – проведение заседания ПМПк, где обсуждаются результаты обследования, заполняется форма «Заключение ПМПк», разрабатываются стратегия и рекомендации по психолого-медико-педагогическому сопровождению, оговариваются формы участия каждого специалиста, устанавливаются сроки выполнения той или иной работы, конкретный ответственный и формы контроля заполняется соответствующая документация. </vt:lpstr>
      <vt:lpstr>«Заключение ПМПк» подписывают все педагоги, присутствовавшие на заседании, в том числе и председатель ПМПк, обязательно ставится дата и печать образовательного учреждения. Заключения специалистов и коллегиальное заключение ПМПк доводятся до сведения родителей (законных представителей) воспитанников в доступной для понимания форме, предложенные рекомендации реализуются только с их согласия.</vt:lpstr>
      <vt:lpstr>3 этап – выполнение решений ПМПк и контроль за их исполнением. Реализация коррекционно-воспитательной работы может осуществляться одним или совместно несколькими специалистами. Контроль за исполнением решений ПМПк берет на себя председатель ПМПк. По материалам консилиума возможно оказание консультативной помощи родителям (законным представителям) по проблемам обучения, воспитания и дальнейшей совместной работы с ребенком.</vt:lpstr>
      <vt:lpstr>Документы к заседанию ПМПк: -представление на ребёнка воспитателей,  -журнал регистрации обращений в ПМПк,   -договор с родителями,  -заключение  педагога-психолога,   -заключение  учителя-логопеда,   -сведения о состоянии здоровья ребенка( из медицинской карты ребёнка),  - журнал протоколов заседаний. </vt:lpstr>
      <vt:lpstr>Презентация PowerPoint</vt:lpstr>
      <vt:lpstr>Презентация PowerPoint</vt:lpstr>
      <vt:lpstr>Презентация PowerPoint</vt:lpstr>
      <vt:lpstr>Схема для подготовки педагогической характеристики</vt:lpstr>
      <vt:lpstr>Презентация PowerPoint</vt:lpstr>
      <vt:lpstr>Презентация PowerPoint</vt:lpstr>
      <vt:lpstr>Алгоритм ПМПк</vt:lpstr>
      <vt:lpstr>Дополнительное обследование Муниципальное казенное учреждение дополнительного профессионального образования города Новосибирска  Городской центр образования и здоровья «Магистр»  Адрес: 630004, Российская Федерация, Сибирский федеральный округ, Новосибирская обл., Новосибирск г., Дмитрия Шамшурина ул., д.6 Телефон:   (383) 222 26 10;  Факс:   (383) 222 26 16;  E-Mail:  nskmagistr@mail.ru; </vt:lpstr>
      <vt:lpstr>Перечень документов, представляемых на ТПМПК: -заявление о проведении или согласие на проведение обследования ребенка в комиссии, -свидетельство о рождении ребенка, -направление образовательной организации, карта ребенка, -заключение (заключения) психолого-медико-педагогического консилиума образовательной организации, -характеристики, выданные образовательной организацией, -заключение (заключения) ПМПК о результатах ранее проведенного обследования ребенка, -выписка из истории развития ребенка с заключениями врачей, наблюдающих ребенка в медицинской организации по месту жительства (регистрации), -заключения врачей-специалистов, наблюдающих ребенка (при наличии), -результаты самостоятельной продуктивной деятельности ребенка (рисунок).</vt:lpstr>
      <vt:lpstr>Презентация PowerPoint</vt:lpstr>
      <vt:lpstr>Презентация PowerPoint</vt:lpstr>
      <vt:lpstr>Презентация PowerPoint</vt:lpstr>
      <vt:lpstr>    «ОБЛАСТНОЙ ЦЕНТР ДИАГНОСТИКИ И КОНСУЛЬТИРОВАНИЯ» Государственное бюджетное учреждение Новосибирской области – Центр психолого-педагогической, медицинской и социальной помощи детям ГБУ НСО «ОЦДК» Адрес: 630075 г. Новосибирск, ул. Народная, 10 Контактный телефон: 276-05-09; 276-05-12 ; 276-02-23 Адрес сайта: www.concord.websib.ru Ф.И.О. руководителя: Самуйленко Светлана Васильевна Основное назначение центра - интеграция детей с проблемами в развитии в образовательную среду. Для этого формируется система комплексной психолого-медико-педагогической диагностики, программно-методического обеспечения сопровождения детей с проблемами, выявления их резервных возможностей и перспектив интеграции, реабилитации, оздоровления. Создается единое диагностическое и коррекционно-реабилитационное пространство, что позволяет оперативно оказывать комплексную помощь и поддержку детям и осуществлять их сопровождение.  </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Елена Полухина</cp:lastModifiedBy>
  <cp:revision>34</cp:revision>
  <dcterms:created xsi:type="dcterms:W3CDTF">2016-11-27T15:13:04Z</dcterms:created>
  <dcterms:modified xsi:type="dcterms:W3CDTF">2019-02-20T15:18:42Z</dcterms:modified>
</cp:coreProperties>
</file>